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76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s/slide83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slides/slide72.xml" ContentType="application/vnd.openxmlformats-officedocument.presentationml.slide+xml"/>
  <Override PartName="/ppt/slides/slide90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s/slide79.xml" ContentType="application/vnd.openxmlformats-officedocument.presentationml.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68.xml" ContentType="application/vnd.openxmlformats-officedocument.presentationml.slide+xml"/>
  <Override PartName="/ppt/slides/slide77.xml" ContentType="application/vnd.openxmlformats-officedocument.presentationml.slide+xml"/>
  <Override PartName="/ppt/slides/slide8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s/slide66.xml" ContentType="application/vnd.openxmlformats-officedocument.presentationml.slide+xml"/>
  <Override PartName="/ppt/slides/slide75.xml" ContentType="application/vnd.openxmlformats-officedocument.presentationml.slide+xml"/>
  <Override PartName="/ppt/slides/slide86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Default Extension="bin" ContentType="application/vnd.openxmlformats-officedocument.oleObject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slides/slide73.xml" ContentType="application/vnd.openxmlformats-officedocument.presentationml.slide+xml"/>
  <Override PartName="/ppt/slides/slide84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s/slide71.xml" ContentType="application/vnd.openxmlformats-officedocument.presentationml.slide+xml"/>
  <Override PartName="/ppt/slides/slide80.xml" ContentType="application/vnd.openxmlformats-officedocument.presentationml.slide+xml"/>
  <Override PartName="/ppt/slides/slide82.xml" ContentType="application/vnd.openxmlformats-officedocument.presentationml.slide+xml"/>
  <Override PartName="/ppt/slides/slide91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Default Extension="vml" ContentType="application/vnd.openxmlformats-officedocument.vmlDrawing"/>
  <Override PartName="/ppt/slides/slide89.xml" ContentType="application/vnd.openxmlformats-officedocument.presentationml.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ppt/slides/slide78.xml" ContentType="application/vnd.openxmlformats-officedocument.presentationml.slide+xml"/>
  <Override PartName="/ppt/slides/slide87.xml" ContentType="application/vnd.openxmlformats-officedocument.presentationml.slide+xml"/>
  <Override PartName="/ppt/handoutMasters/handoutMaster1.xml" ContentType="application/vnd.openxmlformats-officedocument.presentationml.handoutMaster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s/slide85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81.xml" ContentType="application/vnd.openxmlformats-officedocument.presentationml.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7" r:id="rId1"/>
  </p:sldMasterIdLst>
  <p:notesMasterIdLst>
    <p:notesMasterId r:id="rId93"/>
  </p:notesMasterIdLst>
  <p:handoutMasterIdLst>
    <p:handoutMasterId r:id="rId94"/>
  </p:handoutMasterIdLst>
  <p:sldIdLst>
    <p:sldId id="256" r:id="rId2"/>
    <p:sldId id="257" r:id="rId3"/>
    <p:sldId id="300" r:id="rId4"/>
    <p:sldId id="301" r:id="rId5"/>
    <p:sldId id="302" r:id="rId6"/>
    <p:sldId id="303" r:id="rId7"/>
    <p:sldId id="304" r:id="rId8"/>
    <p:sldId id="305" r:id="rId9"/>
    <p:sldId id="262" r:id="rId10"/>
    <p:sldId id="263" r:id="rId11"/>
    <p:sldId id="264" r:id="rId12"/>
    <p:sldId id="306" r:id="rId13"/>
    <p:sldId id="307" r:id="rId14"/>
    <p:sldId id="308" r:id="rId15"/>
    <p:sldId id="266" r:id="rId16"/>
    <p:sldId id="267" r:id="rId17"/>
    <p:sldId id="268" r:id="rId18"/>
    <p:sldId id="309" r:id="rId19"/>
    <p:sldId id="310" r:id="rId20"/>
    <p:sldId id="311" r:id="rId21"/>
    <p:sldId id="312" r:id="rId22"/>
    <p:sldId id="313" r:id="rId23"/>
    <p:sldId id="314" r:id="rId24"/>
    <p:sldId id="269" r:id="rId25"/>
    <p:sldId id="315" r:id="rId26"/>
    <p:sldId id="316" r:id="rId27"/>
    <p:sldId id="317" r:id="rId28"/>
    <p:sldId id="271" r:id="rId29"/>
    <p:sldId id="318" r:id="rId30"/>
    <p:sldId id="319" r:id="rId31"/>
    <p:sldId id="278" r:id="rId32"/>
    <p:sldId id="280" r:id="rId33"/>
    <p:sldId id="320" r:id="rId34"/>
    <p:sldId id="321" r:id="rId35"/>
    <p:sldId id="322" r:id="rId36"/>
    <p:sldId id="323" r:id="rId37"/>
    <p:sldId id="324" r:id="rId38"/>
    <p:sldId id="325" r:id="rId39"/>
    <p:sldId id="326" r:id="rId40"/>
    <p:sldId id="327" r:id="rId41"/>
    <p:sldId id="328" r:id="rId42"/>
    <p:sldId id="331" r:id="rId43"/>
    <p:sldId id="332" r:id="rId44"/>
    <p:sldId id="333" r:id="rId45"/>
    <p:sldId id="282" r:id="rId46"/>
    <p:sldId id="286" r:id="rId47"/>
    <p:sldId id="334" r:id="rId48"/>
    <p:sldId id="335" r:id="rId49"/>
    <p:sldId id="336" r:id="rId50"/>
    <p:sldId id="337" r:id="rId51"/>
    <p:sldId id="338" r:id="rId52"/>
    <p:sldId id="339" r:id="rId53"/>
    <p:sldId id="340" r:id="rId54"/>
    <p:sldId id="341" r:id="rId55"/>
    <p:sldId id="342" r:id="rId56"/>
    <p:sldId id="343" r:id="rId57"/>
    <p:sldId id="294" r:id="rId58"/>
    <p:sldId id="344" r:id="rId59"/>
    <p:sldId id="345" r:id="rId60"/>
    <p:sldId id="346" r:id="rId61"/>
    <p:sldId id="347" r:id="rId62"/>
    <p:sldId id="348" r:id="rId63"/>
    <p:sldId id="349" r:id="rId64"/>
    <p:sldId id="350" r:id="rId65"/>
    <p:sldId id="351" r:id="rId66"/>
    <p:sldId id="352" r:id="rId67"/>
    <p:sldId id="353" r:id="rId68"/>
    <p:sldId id="289" r:id="rId69"/>
    <p:sldId id="290" r:id="rId70"/>
    <p:sldId id="291" r:id="rId71"/>
    <p:sldId id="293" r:id="rId72"/>
    <p:sldId id="298" r:id="rId73"/>
    <p:sldId id="299" r:id="rId74"/>
    <p:sldId id="354" r:id="rId75"/>
    <p:sldId id="355" r:id="rId76"/>
    <p:sldId id="356" r:id="rId77"/>
    <p:sldId id="357" r:id="rId78"/>
    <p:sldId id="358" r:id="rId79"/>
    <p:sldId id="359" r:id="rId80"/>
    <p:sldId id="360" r:id="rId81"/>
    <p:sldId id="361" r:id="rId82"/>
    <p:sldId id="362" r:id="rId83"/>
    <p:sldId id="363" r:id="rId84"/>
    <p:sldId id="364" r:id="rId85"/>
    <p:sldId id="365" r:id="rId86"/>
    <p:sldId id="366" r:id="rId87"/>
    <p:sldId id="367" r:id="rId88"/>
    <p:sldId id="368" r:id="rId89"/>
    <p:sldId id="369" r:id="rId90"/>
    <p:sldId id="370" r:id="rId91"/>
    <p:sldId id="371" r:id="rId92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Garamond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Garamond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Garamond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Garamond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Garamond" pitchFamily="18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Garamond" pitchFamily="18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Garamond" pitchFamily="18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Garamond" pitchFamily="18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Garamond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40" autoAdjust="0"/>
    <p:restoredTop sz="94614" autoAdjust="0"/>
  </p:normalViewPr>
  <p:slideViewPr>
    <p:cSldViewPr>
      <p:cViewPr varScale="1">
        <p:scale>
          <a:sx n="71" d="100"/>
          <a:sy n="71" d="100"/>
        </p:scale>
        <p:origin x="-510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97" Type="http://schemas.openxmlformats.org/officeDocument/2006/relationships/theme" Target="theme/theme1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slide" Target="slides/slide86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slide" Target="slides/slide89.xml"/><Relationship Id="rId95" Type="http://schemas.openxmlformats.org/officeDocument/2006/relationships/presProps" Target="presProps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notesMaster" Target="notesMasters/notesMaster1.xml"/><Relationship Id="rId98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9933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9933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9933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fld id="{739A6B97-0466-4D3A-9369-AB2EAB0E9E59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286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28676" name="Rectangle 4"/>
          <p:cNvSpPr>
            <a:spLocks noRo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286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286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286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fld id="{8B873C87-60D0-4574-A5BD-9EBDAD8CE550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36F81FD-855A-408E-A578-01816E7A7606}" type="slidenum">
              <a:rPr lang="en-US"/>
              <a:pPr/>
              <a:t>9</a:t>
            </a:fld>
            <a:endParaRPr lang="en-US"/>
          </a:p>
        </p:txBody>
      </p:sp>
      <p:sp>
        <p:nvSpPr>
          <p:cNvPr id="29698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6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2. Everyday Situations</a:t>
            </a:r>
          </a:p>
          <a:p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82B970A-6E71-427D-AE82-F32CB56816EB}" type="slidenum">
              <a:rPr lang="en-US"/>
              <a:pPr/>
              <a:t>24</a:t>
            </a:fld>
            <a:endParaRPr lang="en-US"/>
          </a:p>
        </p:txBody>
      </p:sp>
      <p:sp>
        <p:nvSpPr>
          <p:cNvPr id="46082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60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John B. Watson</a:t>
            </a: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1CCCA2E-7EC9-4F5D-A7BA-A879590A9ED0}" type="slidenum">
              <a:rPr lang="en-US"/>
              <a:pPr/>
              <a:t>31</a:t>
            </a:fld>
            <a:endParaRPr lang="en-US"/>
          </a:p>
        </p:txBody>
      </p:sp>
      <p:sp>
        <p:nvSpPr>
          <p:cNvPr id="61442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410" name="Group 2"/>
          <p:cNvGrpSpPr>
            <a:grpSpLocks/>
          </p:cNvGrpSpPr>
          <p:nvPr/>
        </p:nvGrpSpPr>
        <p:grpSpPr bwMode="auto">
          <a:xfrm>
            <a:off x="0" y="2438400"/>
            <a:ext cx="9144000" cy="4046538"/>
            <a:chOff x="0" y="1536"/>
            <a:chExt cx="5760" cy="2549"/>
          </a:xfrm>
        </p:grpSpPr>
        <p:sp>
          <p:nvSpPr>
            <p:cNvPr id="17411" name="Rectangle 3"/>
            <p:cNvSpPr>
              <a:spLocks noChangeArrowheads="1"/>
            </p:cNvSpPr>
            <p:nvPr userDrawn="1"/>
          </p:nvSpPr>
          <p:spPr bwMode="hidden">
            <a:xfrm rot="-1424751">
              <a:off x="2121" y="2592"/>
              <a:ext cx="3072" cy="384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4118"/>
                    <a:invGamma/>
                  </a:schemeClr>
                </a:gs>
                <a:gs pos="50000">
                  <a:schemeClr val="bg1"/>
                </a:gs>
                <a:gs pos="100000">
                  <a:schemeClr val="bg1">
                    <a:gamma/>
                    <a:shade val="94118"/>
                    <a:invGamma/>
                  </a:schemeClr>
                </a:gs>
              </a:gsLst>
              <a:lin ang="189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7412" name="Freeform 4"/>
            <p:cNvSpPr>
              <a:spLocks/>
            </p:cNvSpPr>
            <p:nvPr userDrawn="1"/>
          </p:nvSpPr>
          <p:spPr bwMode="hidden">
            <a:xfrm>
              <a:off x="0" y="2664"/>
              <a:ext cx="2688" cy="122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960" y="552"/>
                </a:cxn>
                <a:cxn ang="0">
                  <a:pos x="1968" y="264"/>
                </a:cxn>
                <a:cxn ang="0">
                  <a:pos x="2028" y="270"/>
                </a:cxn>
                <a:cxn ang="0">
                  <a:pos x="2661" y="528"/>
                </a:cxn>
                <a:cxn ang="0">
                  <a:pos x="2688" y="648"/>
                </a:cxn>
                <a:cxn ang="0">
                  <a:pos x="2304" y="1080"/>
                </a:cxn>
                <a:cxn ang="0">
                  <a:pos x="1584" y="1224"/>
                </a:cxn>
                <a:cxn ang="0">
                  <a:pos x="1296" y="936"/>
                </a:cxn>
                <a:cxn ang="0">
                  <a:pos x="864" y="1032"/>
                </a:cxn>
                <a:cxn ang="0">
                  <a:pos x="0" y="552"/>
                </a:cxn>
                <a:cxn ang="0">
                  <a:pos x="0" y="0"/>
                </a:cxn>
              </a:cxnLst>
              <a:rect l="0" t="0" r="r" b="b"/>
              <a:pathLst>
                <a:path w="2688" h="1224">
                  <a:moveTo>
                    <a:pt x="0" y="0"/>
                  </a:moveTo>
                  <a:lnTo>
                    <a:pt x="960" y="552"/>
                  </a:lnTo>
                  <a:lnTo>
                    <a:pt x="1968" y="264"/>
                  </a:lnTo>
                  <a:lnTo>
                    <a:pt x="2028" y="270"/>
                  </a:lnTo>
                  <a:lnTo>
                    <a:pt x="2661" y="528"/>
                  </a:lnTo>
                  <a:lnTo>
                    <a:pt x="2688" y="648"/>
                  </a:lnTo>
                  <a:lnTo>
                    <a:pt x="2304" y="1080"/>
                  </a:lnTo>
                  <a:lnTo>
                    <a:pt x="1584" y="1224"/>
                  </a:lnTo>
                  <a:lnTo>
                    <a:pt x="1296" y="936"/>
                  </a:lnTo>
                  <a:lnTo>
                    <a:pt x="864" y="1032"/>
                  </a:lnTo>
                  <a:lnTo>
                    <a:pt x="0" y="55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7413" name="Freeform 5"/>
            <p:cNvSpPr>
              <a:spLocks/>
            </p:cNvSpPr>
            <p:nvPr userDrawn="1"/>
          </p:nvSpPr>
          <p:spPr bwMode="hidden">
            <a:xfrm>
              <a:off x="3359" y="1536"/>
              <a:ext cx="2401" cy="1232"/>
            </a:xfrm>
            <a:custGeom>
              <a:avLst/>
              <a:gdLst/>
              <a:ahLst/>
              <a:cxnLst>
                <a:cxn ang="0">
                  <a:pos x="2208" y="15"/>
                </a:cxn>
                <a:cxn ang="0">
                  <a:pos x="2088" y="57"/>
                </a:cxn>
                <a:cxn ang="0">
                  <a:pos x="1951" y="99"/>
                </a:cxn>
                <a:cxn ang="0">
                  <a:pos x="1704" y="135"/>
                </a:cxn>
                <a:cxn ang="0">
                  <a:pos x="1314" y="177"/>
                </a:cxn>
                <a:cxn ang="0">
                  <a:pos x="1176" y="189"/>
                </a:cxn>
                <a:cxn ang="0">
                  <a:pos x="1122" y="195"/>
                </a:cxn>
                <a:cxn ang="0">
                  <a:pos x="1075" y="231"/>
                </a:cxn>
                <a:cxn ang="0">
                  <a:pos x="924" y="321"/>
                </a:cxn>
                <a:cxn ang="0">
                  <a:pos x="840" y="369"/>
                </a:cxn>
                <a:cxn ang="0">
                  <a:pos x="630" y="458"/>
                </a:cxn>
                <a:cxn ang="0">
                  <a:pos x="529" y="500"/>
                </a:cxn>
                <a:cxn ang="0">
                  <a:pos x="487" y="542"/>
                </a:cxn>
                <a:cxn ang="0">
                  <a:pos x="457" y="590"/>
                </a:cxn>
                <a:cxn ang="0">
                  <a:pos x="402" y="638"/>
                </a:cxn>
                <a:cxn ang="0">
                  <a:pos x="330" y="758"/>
                </a:cxn>
                <a:cxn ang="0">
                  <a:pos x="312" y="788"/>
                </a:cxn>
                <a:cxn ang="0">
                  <a:pos x="252" y="824"/>
                </a:cxn>
                <a:cxn ang="0">
                  <a:pos x="84" y="926"/>
                </a:cxn>
                <a:cxn ang="0">
                  <a:pos x="0" y="992"/>
                </a:cxn>
                <a:cxn ang="0">
                  <a:pos x="12" y="1040"/>
                </a:cxn>
                <a:cxn ang="0">
                  <a:pos x="132" y="1034"/>
                </a:cxn>
                <a:cxn ang="0">
                  <a:pos x="336" y="980"/>
                </a:cxn>
                <a:cxn ang="0">
                  <a:pos x="529" y="896"/>
                </a:cxn>
                <a:cxn ang="0">
                  <a:pos x="576" y="872"/>
                </a:cxn>
                <a:cxn ang="0">
                  <a:pos x="714" y="848"/>
                </a:cxn>
                <a:cxn ang="0">
                  <a:pos x="966" y="794"/>
                </a:cxn>
                <a:cxn ang="0">
                  <a:pos x="1212" y="782"/>
                </a:cxn>
                <a:cxn ang="0">
                  <a:pos x="1416" y="872"/>
                </a:cxn>
                <a:cxn ang="0">
                  <a:pos x="1464" y="932"/>
                </a:cxn>
                <a:cxn ang="0">
                  <a:pos x="1440" y="992"/>
                </a:cxn>
                <a:cxn ang="0">
                  <a:pos x="1302" y="1040"/>
                </a:cxn>
                <a:cxn ang="0">
                  <a:pos x="1158" y="1100"/>
                </a:cxn>
                <a:cxn ang="0">
                  <a:pos x="1093" y="1148"/>
                </a:cxn>
                <a:cxn ang="0">
                  <a:pos x="1075" y="1208"/>
                </a:cxn>
                <a:cxn ang="0">
                  <a:pos x="1093" y="1232"/>
                </a:cxn>
                <a:cxn ang="0">
                  <a:pos x="1152" y="1226"/>
                </a:cxn>
                <a:cxn ang="0">
                  <a:pos x="1332" y="1208"/>
                </a:cxn>
                <a:cxn ang="0">
                  <a:pos x="1434" y="1184"/>
                </a:cxn>
                <a:cxn ang="0">
                  <a:pos x="1464" y="1172"/>
                </a:cxn>
                <a:cxn ang="0">
                  <a:pos x="1578" y="1130"/>
                </a:cxn>
                <a:cxn ang="0">
                  <a:pos x="1758" y="1064"/>
                </a:cxn>
                <a:cxn ang="0">
                  <a:pos x="1872" y="962"/>
                </a:cxn>
                <a:cxn ang="0">
                  <a:pos x="1986" y="800"/>
                </a:cxn>
                <a:cxn ang="0">
                  <a:pos x="2166" y="650"/>
                </a:cxn>
                <a:cxn ang="0">
                  <a:pos x="2257" y="590"/>
                </a:cxn>
                <a:cxn ang="0">
                  <a:pos x="2400" y="57"/>
                </a:cxn>
              </a:cxnLst>
              <a:rect l="0" t="0" r="r" b="b"/>
              <a:pathLst>
                <a:path w="2401" h="1232">
                  <a:moveTo>
                    <a:pt x="2310" y="3"/>
                  </a:moveTo>
                  <a:lnTo>
                    <a:pt x="2280" y="3"/>
                  </a:lnTo>
                  <a:lnTo>
                    <a:pt x="2208" y="15"/>
                  </a:lnTo>
                  <a:lnTo>
                    <a:pt x="2136" y="27"/>
                  </a:lnTo>
                  <a:lnTo>
                    <a:pt x="2112" y="39"/>
                  </a:lnTo>
                  <a:lnTo>
                    <a:pt x="2088" y="57"/>
                  </a:lnTo>
                  <a:lnTo>
                    <a:pt x="2082" y="63"/>
                  </a:lnTo>
                  <a:lnTo>
                    <a:pt x="2076" y="69"/>
                  </a:lnTo>
                  <a:lnTo>
                    <a:pt x="1951" y="99"/>
                  </a:lnTo>
                  <a:lnTo>
                    <a:pt x="1896" y="111"/>
                  </a:lnTo>
                  <a:lnTo>
                    <a:pt x="1836" y="117"/>
                  </a:lnTo>
                  <a:lnTo>
                    <a:pt x="1704" y="135"/>
                  </a:lnTo>
                  <a:lnTo>
                    <a:pt x="1572" y="153"/>
                  </a:lnTo>
                  <a:lnTo>
                    <a:pt x="1434" y="165"/>
                  </a:lnTo>
                  <a:lnTo>
                    <a:pt x="1314" y="177"/>
                  </a:lnTo>
                  <a:lnTo>
                    <a:pt x="1260" y="183"/>
                  </a:lnTo>
                  <a:lnTo>
                    <a:pt x="1212" y="189"/>
                  </a:lnTo>
                  <a:lnTo>
                    <a:pt x="1176" y="189"/>
                  </a:lnTo>
                  <a:lnTo>
                    <a:pt x="1146" y="195"/>
                  </a:lnTo>
                  <a:lnTo>
                    <a:pt x="1128" y="195"/>
                  </a:lnTo>
                  <a:lnTo>
                    <a:pt x="1122" y="195"/>
                  </a:lnTo>
                  <a:lnTo>
                    <a:pt x="1116" y="201"/>
                  </a:lnTo>
                  <a:lnTo>
                    <a:pt x="1105" y="207"/>
                  </a:lnTo>
                  <a:lnTo>
                    <a:pt x="1075" y="231"/>
                  </a:lnTo>
                  <a:lnTo>
                    <a:pt x="1026" y="261"/>
                  </a:lnTo>
                  <a:lnTo>
                    <a:pt x="972" y="291"/>
                  </a:lnTo>
                  <a:lnTo>
                    <a:pt x="924" y="321"/>
                  </a:lnTo>
                  <a:lnTo>
                    <a:pt x="876" y="345"/>
                  </a:lnTo>
                  <a:lnTo>
                    <a:pt x="846" y="363"/>
                  </a:lnTo>
                  <a:lnTo>
                    <a:pt x="840" y="369"/>
                  </a:lnTo>
                  <a:lnTo>
                    <a:pt x="834" y="369"/>
                  </a:lnTo>
                  <a:lnTo>
                    <a:pt x="732" y="417"/>
                  </a:lnTo>
                  <a:lnTo>
                    <a:pt x="630" y="458"/>
                  </a:lnTo>
                  <a:lnTo>
                    <a:pt x="588" y="476"/>
                  </a:lnTo>
                  <a:lnTo>
                    <a:pt x="552" y="488"/>
                  </a:lnTo>
                  <a:lnTo>
                    <a:pt x="529" y="500"/>
                  </a:lnTo>
                  <a:lnTo>
                    <a:pt x="517" y="506"/>
                  </a:lnTo>
                  <a:lnTo>
                    <a:pt x="499" y="524"/>
                  </a:lnTo>
                  <a:lnTo>
                    <a:pt x="487" y="542"/>
                  </a:lnTo>
                  <a:lnTo>
                    <a:pt x="481" y="560"/>
                  </a:lnTo>
                  <a:lnTo>
                    <a:pt x="481" y="578"/>
                  </a:lnTo>
                  <a:lnTo>
                    <a:pt x="457" y="590"/>
                  </a:lnTo>
                  <a:lnTo>
                    <a:pt x="438" y="596"/>
                  </a:lnTo>
                  <a:lnTo>
                    <a:pt x="420" y="614"/>
                  </a:lnTo>
                  <a:lnTo>
                    <a:pt x="402" y="638"/>
                  </a:lnTo>
                  <a:lnTo>
                    <a:pt x="366" y="698"/>
                  </a:lnTo>
                  <a:lnTo>
                    <a:pt x="348" y="728"/>
                  </a:lnTo>
                  <a:lnTo>
                    <a:pt x="330" y="758"/>
                  </a:lnTo>
                  <a:lnTo>
                    <a:pt x="324" y="776"/>
                  </a:lnTo>
                  <a:lnTo>
                    <a:pt x="318" y="782"/>
                  </a:lnTo>
                  <a:lnTo>
                    <a:pt x="312" y="788"/>
                  </a:lnTo>
                  <a:lnTo>
                    <a:pt x="300" y="794"/>
                  </a:lnTo>
                  <a:lnTo>
                    <a:pt x="282" y="806"/>
                  </a:lnTo>
                  <a:lnTo>
                    <a:pt x="252" y="824"/>
                  </a:lnTo>
                  <a:lnTo>
                    <a:pt x="199" y="854"/>
                  </a:lnTo>
                  <a:lnTo>
                    <a:pt x="151" y="884"/>
                  </a:lnTo>
                  <a:lnTo>
                    <a:pt x="84" y="926"/>
                  </a:lnTo>
                  <a:lnTo>
                    <a:pt x="30" y="962"/>
                  </a:lnTo>
                  <a:lnTo>
                    <a:pt x="12" y="974"/>
                  </a:lnTo>
                  <a:lnTo>
                    <a:pt x="0" y="992"/>
                  </a:lnTo>
                  <a:lnTo>
                    <a:pt x="0" y="1004"/>
                  </a:lnTo>
                  <a:lnTo>
                    <a:pt x="0" y="1022"/>
                  </a:lnTo>
                  <a:lnTo>
                    <a:pt x="12" y="1040"/>
                  </a:lnTo>
                  <a:lnTo>
                    <a:pt x="42" y="1046"/>
                  </a:lnTo>
                  <a:lnTo>
                    <a:pt x="84" y="1046"/>
                  </a:lnTo>
                  <a:lnTo>
                    <a:pt x="132" y="1034"/>
                  </a:lnTo>
                  <a:lnTo>
                    <a:pt x="193" y="1022"/>
                  </a:lnTo>
                  <a:lnTo>
                    <a:pt x="264" y="1004"/>
                  </a:lnTo>
                  <a:lnTo>
                    <a:pt x="336" y="980"/>
                  </a:lnTo>
                  <a:lnTo>
                    <a:pt x="408" y="950"/>
                  </a:lnTo>
                  <a:lnTo>
                    <a:pt x="475" y="920"/>
                  </a:lnTo>
                  <a:lnTo>
                    <a:pt x="529" y="896"/>
                  </a:lnTo>
                  <a:lnTo>
                    <a:pt x="564" y="878"/>
                  </a:lnTo>
                  <a:lnTo>
                    <a:pt x="570" y="872"/>
                  </a:lnTo>
                  <a:lnTo>
                    <a:pt x="576" y="872"/>
                  </a:lnTo>
                  <a:lnTo>
                    <a:pt x="606" y="872"/>
                  </a:lnTo>
                  <a:lnTo>
                    <a:pt x="648" y="866"/>
                  </a:lnTo>
                  <a:lnTo>
                    <a:pt x="714" y="848"/>
                  </a:lnTo>
                  <a:lnTo>
                    <a:pt x="793" y="830"/>
                  </a:lnTo>
                  <a:lnTo>
                    <a:pt x="876" y="812"/>
                  </a:lnTo>
                  <a:lnTo>
                    <a:pt x="966" y="794"/>
                  </a:lnTo>
                  <a:lnTo>
                    <a:pt x="1063" y="782"/>
                  </a:lnTo>
                  <a:lnTo>
                    <a:pt x="1152" y="776"/>
                  </a:lnTo>
                  <a:lnTo>
                    <a:pt x="1212" y="782"/>
                  </a:lnTo>
                  <a:lnTo>
                    <a:pt x="1284" y="806"/>
                  </a:lnTo>
                  <a:lnTo>
                    <a:pt x="1357" y="836"/>
                  </a:lnTo>
                  <a:lnTo>
                    <a:pt x="1416" y="872"/>
                  </a:lnTo>
                  <a:lnTo>
                    <a:pt x="1434" y="890"/>
                  </a:lnTo>
                  <a:lnTo>
                    <a:pt x="1452" y="908"/>
                  </a:lnTo>
                  <a:lnTo>
                    <a:pt x="1464" y="932"/>
                  </a:lnTo>
                  <a:lnTo>
                    <a:pt x="1464" y="950"/>
                  </a:lnTo>
                  <a:lnTo>
                    <a:pt x="1458" y="968"/>
                  </a:lnTo>
                  <a:lnTo>
                    <a:pt x="1440" y="992"/>
                  </a:lnTo>
                  <a:lnTo>
                    <a:pt x="1410" y="1004"/>
                  </a:lnTo>
                  <a:lnTo>
                    <a:pt x="1369" y="1022"/>
                  </a:lnTo>
                  <a:lnTo>
                    <a:pt x="1302" y="1040"/>
                  </a:lnTo>
                  <a:lnTo>
                    <a:pt x="1248" y="1064"/>
                  </a:lnTo>
                  <a:lnTo>
                    <a:pt x="1200" y="1082"/>
                  </a:lnTo>
                  <a:lnTo>
                    <a:pt x="1158" y="1100"/>
                  </a:lnTo>
                  <a:lnTo>
                    <a:pt x="1128" y="1118"/>
                  </a:lnTo>
                  <a:lnTo>
                    <a:pt x="1110" y="1130"/>
                  </a:lnTo>
                  <a:lnTo>
                    <a:pt x="1093" y="1148"/>
                  </a:lnTo>
                  <a:lnTo>
                    <a:pt x="1081" y="1160"/>
                  </a:lnTo>
                  <a:lnTo>
                    <a:pt x="1069" y="1190"/>
                  </a:lnTo>
                  <a:lnTo>
                    <a:pt x="1075" y="1208"/>
                  </a:lnTo>
                  <a:lnTo>
                    <a:pt x="1081" y="1220"/>
                  </a:lnTo>
                  <a:lnTo>
                    <a:pt x="1087" y="1226"/>
                  </a:lnTo>
                  <a:lnTo>
                    <a:pt x="1093" y="1232"/>
                  </a:lnTo>
                  <a:lnTo>
                    <a:pt x="1110" y="1232"/>
                  </a:lnTo>
                  <a:lnTo>
                    <a:pt x="1128" y="1226"/>
                  </a:lnTo>
                  <a:lnTo>
                    <a:pt x="1152" y="1226"/>
                  </a:lnTo>
                  <a:lnTo>
                    <a:pt x="1212" y="1220"/>
                  </a:lnTo>
                  <a:lnTo>
                    <a:pt x="1272" y="1214"/>
                  </a:lnTo>
                  <a:lnTo>
                    <a:pt x="1332" y="1208"/>
                  </a:lnTo>
                  <a:lnTo>
                    <a:pt x="1393" y="1196"/>
                  </a:lnTo>
                  <a:lnTo>
                    <a:pt x="1416" y="1190"/>
                  </a:lnTo>
                  <a:lnTo>
                    <a:pt x="1434" y="1184"/>
                  </a:lnTo>
                  <a:lnTo>
                    <a:pt x="1446" y="1178"/>
                  </a:lnTo>
                  <a:lnTo>
                    <a:pt x="1452" y="1178"/>
                  </a:lnTo>
                  <a:lnTo>
                    <a:pt x="1464" y="1172"/>
                  </a:lnTo>
                  <a:lnTo>
                    <a:pt x="1488" y="1166"/>
                  </a:lnTo>
                  <a:lnTo>
                    <a:pt x="1530" y="1148"/>
                  </a:lnTo>
                  <a:lnTo>
                    <a:pt x="1578" y="1130"/>
                  </a:lnTo>
                  <a:lnTo>
                    <a:pt x="1681" y="1094"/>
                  </a:lnTo>
                  <a:lnTo>
                    <a:pt x="1722" y="1076"/>
                  </a:lnTo>
                  <a:lnTo>
                    <a:pt x="1758" y="1064"/>
                  </a:lnTo>
                  <a:lnTo>
                    <a:pt x="1812" y="1040"/>
                  </a:lnTo>
                  <a:lnTo>
                    <a:pt x="1848" y="1004"/>
                  </a:lnTo>
                  <a:lnTo>
                    <a:pt x="1872" y="962"/>
                  </a:lnTo>
                  <a:lnTo>
                    <a:pt x="1890" y="932"/>
                  </a:lnTo>
                  <a:lnTo>
                    <a:pt x="1932" y="866"/>
                  </a:lnTo>
                  <a:lnTo>
                    <a:pt x="1986" y="800"/>
                  </a:lnTo>
                  <a:lnTo>
                    <a:pt x="2046" y="740"/>
                  </a:lnTo>
                  <a:lnTo>
                    <a:pt x="2112" y="692"/>
                  </a:lnTo>
                  <a:lnTo>
                    <a:pt x="2166" y="650"/>
                  </a:lnTo>
                  <a:lnTo>
                    <a:pt x="2214" y="620"/>
                  </a:lnTo>
                  <a:lnTo>
                    <a:pt x="2244" y="596"/>
                  </a:lnTo>
                  <a:lnTo>
                    <a:pt x="2257" y="590"/>
                  </a:lnTo>
                  <a:lnTo>
                    <a:pt x="2257" y="590"/>
                  </a:lnTo>
                  <a:lnTo>
                    <a:pt x="2400" y="518"/>
                  </a:lnTo>
                  <a:lnTo>
                    <a:pt x="2400" y="57"/>
                  </a:lnTo>
                  <a:lnTo>
                    <a:pt x="2401" y="0"/>
                  </a:lnTo>
                  <a:lnTo>
                    <a:pt x="2310" y="3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414" name="Freeform 6"/>
            <p:cNvSpPr>
              <a:spLocks/>
            </p:cNvSpPr>
            <p:nvPr userDrawn="1"/>
          </p:nvSpPr>
          <p:spPr bwMode="hidden">
            <a:xfrm>
              <a:off x="3792" y="1536"/>
              <a:ext cx="1968" cy="762"/>
            </a:xfrm>
            <a:custGeom>
              <a:avLst/>
              <a:gdLst/>
              <a:ahLst/>
              <a:cxnLst>
                <a:cxn ang="0">
                  <a:pos x="965" y="165"/>
                </a:cxn>
                <a:cxn ang="0">
                  <a:pos x="696" y="200"/>
                </a:cxn>
                <a:cxn ang="0">
                  <a:pos x="693" y="237"/>
                </a:cxn>
                <a:cxn ang="0">
                  <a:pos x="924" y="258"/>
                </a:cxn>
                <a:cxn ang="0">
                  <a:pos x="993" y="267"/>
                </a:cxn>
                <a:cxn ang="0">
                  <a:pos x="681" y="291"/>
                </a:cxn>
                <a:cxn ang="0">
                  <a:pos x="633" y="309"/>
                </a:cxn>
                <a:cxn ang="0">
                  <a:pos x="645" y="336"/>
                </a:cxn>
                <a:cxn ang="0">
                  <a:pos x="672" y="351"/>
                </a:cxn>
                <a:cxn ang="0">
                  <a:pos x="984" y="333"/>
                </a:cxn>
                <a:cxn ang="0">
                  <a:pos x="1080" y="357"/>
                </a:cxn>
                <a:cxn ang="0">
                  <a:pos x="624" y="492"/>
                </a:cxn>
                <a:cxn ang="0">
                  <a:pos x="616" y="536"/>
                </a:cxn>
                <a:cxn ang="0">
                  <a:pos x="8" y="724"/>
                </a:cxn>
                <a:cxn ang="0">
                  <a:pos x="0" y="756"/>
                </a:cxn>
                <a:cxn ang="0">
                  <a:pos x="27" y="762"/>
                </a:cxn>
                <a:cxn ang="0">
                  <a:pos x="664" y="564"/>
                </a:cxn>
                <a:cxn ang="0">
                  <a:pos x="856" y="600"/>
                </a:cxn>
                <a:cxn ang="0">
                  <a:pos x="1158" y="507"/>
                </a:cxn>
                <a:cxn ang="0">
                  <a:pos x="1434" y="465"/>
                </a:cxn>
                <a:cxn ang="0">
                  <a:pos x="1572" y="368"/>
                </a:cxn>
                <a:cxn ang="0">
                  <a:pos x="1712" y="340"/>
                </a:cxn>
                <a:cxn ang="0">
                  <a:pos x="1856" y="328"/>
                </a:cxn>
                <a:cxn ang="0">
                  <a:pos x="1968" y="330"/>
                </a:cxn>
                <a:cxn ang="0">
                  <a:pos x="1968" y="0"/>
                </a:cxn>
                <a:cxn ang="0">
                  <a:pos x="1934" y="3"/>
                </a:cxn>
                <a:cxn ang="0">
                  <a:pos x="1832" y="5"/>
                </a:cxn>
                <a:cxn ang="0">
                  <a:pos x="1682" y="35"/>
                </a:cxn>
                <a:cxn ang="0">
                  <a:pos x="1643" y="72"/>
                </a:cxn>
                <a:cxn ang="0">
                  <a:pos x="1392" y="119"/>
                </a:cxn>
              </a:cxnLst>
              <a:rect l="0" t="0" r="r" b="b"/>
              <a:pathLst>
                <a:path w="1968" h="762">
                  <a:moveTo>
                    <a:pt x="965" y="165"/>
                  </a:moveTo>
                  <a:lnTo>
                    <a:pt x="696" y="200"/>
                  </a:lnTo>
                  <a:lnTo>
                    <a:pt x="693" y="237"/>
                  </a:lnTo>
                  <a:lnTo>
                    <a:pt x="924" y="258"/>
                  </a:lnTo>
                  <a:lnTo>
                    <a:pt x="993" y="267"/>
                  </a:lnTo>
                  <a:lnTo>
                    <a:pt x="681" y="291"/>
                  </a:lnTo>
                  <a:lnTo>
                    <a:pt x="633" y="309"/>
                  </a:lnTo>
                  <a:lnTo>
                    <a:pt x="645" y="336"/>
                  </a:lnTo>
                  <a:lnTo>
                    <a:pt x="672" y="351"/>
                  </a:lnTo>
                  <a:lnTo>
                    <a:pt x="984" y="333"/>
                  </a:lnTo>
                  <a:lnTo>
                    <a:pt x="1080" y="357"/>
                  </a:lnTo>
                  <a:lnTo>
                    <a:pt x="624" y="492"/>
                  </a:lnTo>
                  <a:lnTo>
                    <a:pt x="616" y="536"/>
                  </a:lnTo>
                  <a:lnTo>
                    <a:pt x="8" y="724"/>
                  </a:lnTo>
                  <a:lnTo>
                    <a:pt x="0" y="756"/>
                  </a:lnTo>
                  <a:lnTo>
                    <a:pt x="27" y="762"/>
                  </a:lnTo>
                  <a:lnTo>
                    <a:pt x="664" y="564"/>
                  </a:lnTo>
                  <a:lnTo>
                    <a:pt x="856" y="600"/>
                  </a:lnTo>
                  <a:lnTo>
                    <a:pt x="1158" y="507"/>
                  </a:lnTo>
                  <a:lnTo>
                    <a:pt x="1434" y="465"/>
                  </a:lnTo>
                  <a:lnTo>
                    <a:pt x="1572" y="368"/>
                  </a:lnTo>
                  <a:lnTo>
                    <a:pt x="1712" y="340"/>
                  </a:lnTo>
                  <a:lnTo>
                    <a:pt x="1856" y="328"/>
                  </a:lnTo>
                  <a:lnTo>
                    <a:pt x="1968" y="330"/>
                  </a:lnTo>
                  <a:lnTo>
                    <a:pt x="1968" y="0"/>
                  </a:lnTo>
                  <a:lnTo>
                    <a:pt x="1934" y="3"/>
                  </a:lnTo>
                  <a:lnTo>
                    <a:pt x="1832" y="5"/>
                  </a:lnTo>
                  <a:lnTo>
                    <a:pt x="1682" y="35"/>
                  </a:lnTo>
                  <a:lnTo>
                    <a:pt x="1643" y="72"/>
                  </a:lnTo>
                  <a:lnTo>
                    <a:pt x="1392" y="119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81961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415" name="Freeform 7"/>
            <p:cNvSpPr>
              <a:spLocks/>
            </p:cNvSpPr>
            <p:nvPr userDrawn="1"/>
          </p:nvSpPr>
          <p:spPr bwMode="hidden">
            <a:xfrm>
              <a:off x="3599" y="2477"/>
              <a:ext cx="186" cy="120"/>
            </a:xfrm>
            <a:custGeom>
              <a:avLst/>
              <a:gdLst/>
              <a:ahLst/>
              <a:cxnLst>
                <a:cxn ang="0">
                  <a:pos x="185" y="0"/>
                </a:cxn>
                <a:cxn ang="0">
                  <a:pos x="185" y="6"/>
                </a:cxn>
                <a:cxn ang="0">
                  <a:pos x="185" y="18"/>
                </a:cxn>
                <a:cxn ang="0">
                  <a:pos x="185" y="36"/>
                </a:cxn>
                <a:cxn ang="0">
                  <a:pos x="179" y="54"/>
                </a:cxn>
                <a:cxn ang="0">
                  <a:pos x="161" y="72"/>
                </a:cxn>
                <a:cxn ang="0">
                  <a:pos x="137" y="96"/>
                </a:cxn>
                <a:cxn ang="0">
                  <a:pos x="101" y="108"/>
                </a:cxn>
                <a:cxn ang="0">
                  <a:pos x="47" y="120"/>
                </a:cxn>
                <a:cxn ang="0">
                  <a:pos x="29" y="120"/>
                </a:cxn>
                <a:cxn ang="0">
                  <a:pos x="17" y="114"/>
                </a:cxn>
                <a:cxn ang="0">
                  <a:pos x="0" y="96"/>
                </a:cxn>
                <a:cxn ang="0">
                  <a:pos x="0" y="78"/>
                </a:cxn>
                <a:cxn ang="0">
                  <a:pos x="0" y="72"/>
                </a:cxn>
                <a:cxn ang="0">
                  <a:pos x="185" y="0"/>
                </a:cxn>
                <a:cxn ang="0">
                  <a:pos x="185" y="0"/>
                </a:cxn>
              </a:cxnLst>
              <a:rect l="0" t="0" r="r" b="b"/>
              <a:pathLst>
                <a:path w="185" h="120">
                  <a:moveTo>
                    <a:pt x="185" y="0"/>
                  </a:moveTo>
                  <a:lnTo>
                    <a:pt x="185" y="6"/>
                  </a:lnTo>
                  <a:lnTo>
                    <a:pt x="185" y="18"/>
                  </a:lnTo>
                  <a:lnTo>
                    <a:pt x="185" y="36"/>
                  </a:lnTo>
                  <a:lnTo>
                    <a:pt x="179" y="54"/>
                  </a:lnTo>
                  <a:lnTo>
                    <a:pt x="161" y="72"/>
                  </a:lnTo>
                  <a:lnTo>
                    <a:pt x="137" y="96"/>
                  </a:lnTo>
                  <a:lnTo>
                    <a:pt x="101" y="108"/>
                  </a:lnTo>
                  <a:lnTo>
                    <a:pt x="47" y="120"/>
                  </a:lnTo>
                  <a:lnTo>
                    <a:pt x="29" y="120"/>
                  </a:lnTo>
                  <a:lnTo>
                    <a:pt x="17" y="114"/>
                  </a:lnTo>
                  <a:lnTo>
                    <a:pt x="0" y="96"/>
                  </a:lnTo>
                  <a:lnTo>
                    <a:pt x="0" y="78"/>
                  </a:lnTo>
                  <a:lnTo>
                    <a:pt x="0" y="72"/>
                  </a:lnTo>
                  <a:lnTo>
                    <a:pt x="185" y="0"/>
                  </a:lnTo>
                  <a:lnTo>
                    <a:pt x="185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416" name="Freeform 8"/>
            <p:cNvSpPr>
              <a:spLocks/>
            </p:cNvSpPr>
            <p:nvPr userDrawn="1"/>
          </p:nvSpPr>
          <p:spPr bwMode="hidden">
            <a:xfrm>
              <a:off x="3779" y="2393"/>
              <a:ext cx="185" cy="120"/>
            </a:xfrm>
            <a:custGeom>
              <a:avLst/>
              <a:gdLst/>
              <a:ahLst/>
              <a:cxnLst>
                <a:cxn ang="0">
                  <a:pos x="185" y="0"/>
                </a:cxn>
                <a:cxn ang="0">
                  <a:pos x="185" y="6"/>
                </a:cxn>
                <a:cxn ang="0">
                  <a:pos x="179" y="24"/>
                </a:cxn>
                <a:cxn ang="0">
                  <a:pos x="167" y="42"/>
                </a:cxn>
                <a:cxn ang="0">
                  <a:pos x="149" y="66"/>
                </a:cxn>
                <a:cxn ang="0">
                  <a:pos x="131" y="90"/>
                </a:cxn>
                <a:cxn ang="0">
                  <a:pos x="102" y="108"/>
                </a:cxn>
                <a:cxn ang="0">
                  <a:pos x="66" y="120"/>
                </a:cxn>
                <a:cxn ang="0">
                  <a:pos x="18" y="120"/>
                </a:cxn>
                <a:cxn ang="0">
                  <a:pos x="0" y="60"/>
                </a:cxn>
                <a:cxn ang="0">
                  <a:pos x="185" y="0"/>
                </a:cxn>
                <a:cxn ang="0">
                  <a:pos x="185" y="0"/>
                </a:cxn>
              </a:cxnLst>
              <a:rect l="0" t="0" r="r" b="b"/>
              <a:pathLst>
                <a:path w="185" h="120">
                  <a:moveTo>
                    <a:pt x="185" y="0"/>
                  </a:moveTo>
                  <a:lnTo>
                    <a:pt x="185" y="6"/>
                  </a:lnTo>
                  <a:lnTo>
                    <a:pt x="179" y="24"/>
                  </a:lnTo>
                  <a:lnTo>
                    <a:pt x="167" y="42"/>
                  </a:lnTo>
                  <a:lnTo>
                    <a:pt x="149" y="66"/>
                  </a:lnTo>
                  <a:lnTo>
                    <a:pt x="131" y="90"/>
                  </a:lnTo>
                  <a:lnTo>
                    <a:pt x="102" y="108"/>
                  </a:lnTo>
                  <a:lnTo>
                    <a:pt x="66" y="120"/>
                  </a:lnTo>
                  <a:lnTo>
                    <a:pt x="18" y="120"/>
                  </a:lnTo>
                  <a:lnTo>
                    <a:pt x="0" y="60"/>
                  </a:lnTo>
                  <a:lnTo>
                    <a:pt x="185" y="0"/>
                  </a:lnTo>
                  <a:lnTo>
                    <a:pt x="185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417" name="Freeform 9"/>
            <p:cNvSpPr>
              <a:spLocks/>
            </p:cNvSpPr>
            <p:nvPr userDrawn="1"/>
          </p:nvSpPr>
          <p:spPr bwMode="hidden">
            <a:xfrm>
              <a:off x="3839" y="1836"/>
              <a:ext cx="528" cy="275"/>
            </a:xfrm>
            <a:custGeom>
              <a:avLst/>
              <a:gdLst/>
              <a:ahLst/>
              <a:cxnLst>
                <a:cxn ang="0">
                  <a:pos x="0" y="275"/>
                </a:cxn>
                <a:cxn ang="0">
                  <a:pos x="0" y="269"/>
                </a:cxn>
                <a:cxn ang="0">
                  <a:pos x="6" y="251"/>
                </a:cxn>
                <a:cxn ang="0">
                  <a:pos x="6" y="239"/>
                </a:cxn>
                <a:cxn ang="0">
                  <a:pos x="12" y="227"/>
                </a:cxn>
                <a:cxn ang="0">
                  <a:pos x="18" y="221"/>
                </a:cxn>
                <a:cxn ang="0">
                  <a:pos x="36" y="215"/>
                </a:cxn>
                <a:cxn ang="0">
                  <a:pos x="77" y="203"/>
                </a:cxn>
                <a:cxn ang="0">
                  <a:pos x="137" y="179"/>
                </a:cxn>
                <a:cxn ang="0">
                  <a:pos x="209" y="143"/>
                </a:cxn>
                <a:cxn ang="0">
                  <a:pos x="251" y="120"/>
                </a:cxn>
                <a:cxn ang="0">
                  <a:pos x="299" y="96"/>
                </a:cxn>
                <a:cxn ang="0">
                  <a:pos x="394" y="48"/>
                </a:cxn>
                <a:cxn ang="0">
                  <a:pos x="442" y="30"/>
                </a:cxn>
                <a:cxn ang="0">
                  <a:pos x="478" y="12"/>
                </a:cxn>
                <a:cxn ang="0">
                  <a:pos x="502" y="6"/>
                </a:cxn>
                <a:cxn ang="0">
                  <a:pos x="520" y="0"/>
                </a:cxn>
                <a:cxn ang="0">
                  <a:pos x="526" y="0"/>
                </a:cxn>
                <a:cxn ang="0">
                  <a:pos x="520" y="6"/>
                </a:cxn>
                <a:cxn ang="0">
                  <a:pos x="508" y="12"/>
                </a:cxn>
                <a:cxn ang="0">
                  <a:pos x="484" y="24"/>
                </a:cxn>
                <a:cxn ang="0">
                  <a:pos x="460" y="42"/>
                </a:cxn>
                <a:cxn ang="0">
                  <a:pos x="436" y="54"/>
                </a:cxn>
                <a:cxn ang="0">
                  <a:pos x="394" y="78"/>
                </a:cxn>
                <a:cxn ang="0">
                  <a:pos x="340" y="108"/>
                </a:cxn>
                <a:cxn ang="0">
                  <a:pos x="275" y="143"/>
                </a:cxn>
                <a:cxn ang="0">
                  <a:pos x="131" y="221"/>
                </a:cxn>
                <a:cxn ang="0">
                  <a:pos x="65" y="251"/>
                </a:cxn>
                <a:cxn ang="0">
                  <a:pos x="0" y="275"/>
                </a:cxn>
                <a:cxn ang="0">
                  <a:pos x="0" y="275"/>
                </a:cxn>
              </a:cxnLst>
              <a:rect l="0" t="0" r="r" b="b"/>
              <a:pathLst>
                <a:path w="526" h="275">
                  <a:moveTo>
                    <a:pt x="0" y="275"/>
                  </a:moveTo>
                  <a:lnTo>
                    <a:pt x="0" y="269"/>
                  </a:lnTo>
                  <a:lnTo>
                    <a:pt x="6" y="251"/>
                  </a:lnTo>
                  <a:lnTo>
                    <a:pt x="6" y="239"/>
                  </a:lnTo>
                  <a:lnTo>
                    <a:pt x="12" y="227"/>
                  </a:lnTo>
                  <a:lnTo>
                    <a:pt x="18" y="221"/>
                  </a:lnTo>
                  <a:lnTo>
                    <a:pt x="36" y="215"/>
                  </a:lnTo>
                  <a:lnTo>
                    <a:pt x="77" y="203"/>
                  </a:lnTo>
                  <a:lnTo>
                    <a:pt x="137" y="179"/>
                  </a:lnTo>
                  <a:lnTo>
                    <a:pt x="209" y="143"/>
                  </a:lnTo>
                  <a:lnTo>
                    <a:pt x="251" y="120"/>
                  </a:lnTo>
                  <a:lnTo>
                    <a:pt x="299" y="96"/>
                  </a:lnTo>
                  <a:lnTo>
                    <a:pt x="394" y="48"/>
                  </a:lnTo>
                  <a:lnTo>
                    <a:pt x="442" y="30"/>
                  </a:lnTo>
                  <a:lnTo>
                    <a:pt x="478" y="12"/>
                  </a:lnTo>
                  <a:lnTo>
                    <a:pt x="502" y="6"/>
                  </a:lnTo>
                  <a:lnTo>
                    <a:pt x="520" y="0"/>
                  </a:lnTo>
                  <a:lnTo>
                    <a:pt x="526" y="0"/>
                  </a:lnTo>
                  <a:lnTo>
                    <a:pt x="520" y="6"/>
                  </a:lnTo>
                  <a:lnTo>
                    <a:pt x="508" y="12"/>
                  </a:lnTo>
                  <a:lnTo>
                    <a:pt x="484" y="24"/>
                  </a:lnTo>
                  <a:lnTo>
                    <a:pt x="460" y="42"/>
                  </a:lnTo>
                  <a:lnTo>
                    <a:pt x="436" y="54"/>
                  </a:lnTo>
                  <a:lnTo>
                    <a:pt x="394" y="78"/>
                  </a:lnTo>
                  <a:lnTo>
                    <a:pt x="340" y="108"/>
                  </a:lnTo>
                  <a:lnTo>
                    <a:pt x="275" y="143"/>
                  </a:lnTo>
                  <a:lnTo>
                    <a:pt x="131" y="221"/>
                  </a:lnTo>
                  <a:lnTo>
                    <a:pt x="65" y="251"/>
                  </a:lnTo>
                  <a:lnTo>
                    <a:pt x="0" y="275"/>
                  </a:lnTo>
                  <a:lnTo>
                    <a:pt x="0" y="275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418" name="Freeform 10"/>
            <p:cNvSpPr>
              <a:spLocks/>
            </p:cNvSpPr>
            <p:nvPr userDrawn="1"/>
          </p:nvSpPr>
          <p:spPr bwMode="hidden">
            <a:xfrm>
              <a:off x="3676" y="2015"/>
              <a:ext cx="721" cy="306"/>
            </a:xfrm>
            <a:custGeom>
              <a:avLst/>
              <a:gdLst/>
              <a:ahLst/>
              <a:cxnLst>
                <a:cxn ang="0">
                  <a:pos x="48" y="216"/>
                </a:cxn>
                <a:cxn ang="0">
                  <a:pos x="30" y="252"/>
                </a:cxn>
                <a:cxn ang="0">
                  <a:pos x="12" y="282"/>
                </a:cxn>
                <a:cxn ang="0">
                  <a:pos x="6" y="300"/>
                </a:cxn>
                <a:cxn ang="0">
                  <a:pos x="0" y="306"/>
                </a:cxn>
                <a:cxn ang="0">
                  <a:pos x="48" y="276"/>
                </a:cxn>
                <a:cxn ang="0">
                  <a:pos x="84" y="252"/>
                </a:cxn>
                <a:cxn ang="0">
                  <a:pos x="108" y="234"/>
                </a:cxn>
                <a:cxn ang="0">
                  <a:pos x="120" y="228"/>
                </a:cxn>
                <a:cxn ang="0">
                  <a:pos x="126" y="228"/>
                </a:cxn>
                <a:cxn ang="0">
                  <a:pos x="144" y="222"/>
                </a:cxn>
                <a:cxn ang="0">
                  <a:pos x="168" y="216"/>
                </a:cxn>
                <a:cxn ang="0">
                  <a:pos x="198" y="204"/>
                </a:cxn>
                <a:cxn ang="0">
                  <a:pos x="275" y="180"/>
                </a:cxn>
                <a:cxn ang="0">
                  <a:pos x="371" y="156"/>
                </a:cxn>
                <a:cxn ang="0">
                  <a:pos x="461" y="126"/>
                </a:cxn>
                <a:cxn ang="0">
                  <a:pos x="544" y="102"/>
                </a:cxn>
                <a:cxn ang="0">
                  <a:pos x="574" y="90"/>
                </a:cxn>
                <a:cxn ang="0">
                  <a:pos x="604" y="84"/>
                </a:cxn>
                <a:cxn ang="0">
                  <a:pos x="622" y="78"/>
                </a:cxn>
                <a:cxn ang="0">
                  <a:pos x="628" y="72"/>
                </a:cxn>
                <a:cxn ang="0">
                  <a:pos x="634" y="66"/>
                </a:cxn>
                <a:cxn ang="0">
                  <a:pos x="652" y="60"/>
                </a:cxn>
                <a:cxn ang="0">
                  <a:pos x="694" y="30"/>
                </a:cxn>
                <a:cxn ang="0">
                  <a:pos x="712" y="18"/>
                </a:cxn>
                <a:cxn ang="0">
                  <a:pos x="718" y="6"/>
                </a:cxn>
                <a:cxn ang="0">
                  <a:pos x="712" y="0"/>
                </a:cxn>
                <a:cxn ang="0">
                  <a:pos x="688" y="0"/>
                </a:cxn>
                <a:cxn ang="0">
                  <a:pos x="628" y="0"/>
                </a:cxn>
                <a:cxn ang="0">
                  <a:pos x="580" y="0"/>
                </a:cxn>
                <a:cxn ang="0">
                  <a:pos x="544" y="0"/>
                </a:cxn>
                <a:cxn ang="0">
                  <a:pos x="514" y="18"/>
                </a:cxn>
                <a:cxn ang="0">
                  <a:pos x="485" y="42"/>
                </a:cxn>
                <a:cxn ang="0">
                  <a:pos x="467" y="54"/>
                </a:cxn>
                <a:cxn ang="0">
                  <a:pos x="449" y="60"/>
                </a:cxn>
                <a:cxn ang="0">
                  <a:pos x="425" y="60"/>
                </a:cxn>
                <a:cxn ang="0">
                  <a:pos x="389" y="66"/>
                </a:cxn>
                <a:cxn ang="0">
                  <a:pos x="347" y="84"/>
                </a:cxn>
                <a:cxn ang="0">
                  <a:pos x="311" y="108"/>
                </a:cxn>
                <a:cxn ang="0">
                  <a:pos x="287" y="126"/>
                </a:cxn>
                <a:cxn ang="0">
                  <a:pos x="275" y="132"/>
                </a:cxn>
                <a:cxn ang="0">
                  <a:pos x="257" y="138"/>
                </a:cxn>
                <a:cxn ang="0">
                  <a:pos x="221" y="138"/>
                </a:cxn>
                <a:cxn ang="0">
                  <a:pos x="186" y="138"/>
                </a:cxn>
                <a:cxn ang="0">
                  <a:pos x="180" y="138"/>
                </a:cxn>
                <a:cxn ang="0">
                  <a:pos x="174" y="138"/>
                </a:cxn>
                <a:cxn ang="0">
                  <a:pos x="114" y="162"/>
                </a:cxn>
                <a:cxn ang="0">
                  <a:pos x="48" y="216"/>
                </a:cxn>
                <a:cxn ang="0">
                  <a:pos x="48" y="216"/>
                </a:cxn>
              </a:cxnLst>
              <a:rect l="0" t="0" r="r" b="b"/>
              <a:pathLst>
                <a:path w="718" h="306">
                  <a:moveTo>
                    <a:pt x="48" y="216"/>
                  </a:moveTo>
                  <a:lnTo>
                    <a:pt x="30" y="252"/>
                  </a:lnTo>
                  <a:lnTo>
                    <a:pt x="12" y="282"/>
                  </a:lnTo>
                  <a:lnTo>
                    <a:pt x="6" y="300"/>
                  </a:lnTo>
                  <a:lnTo>
                    <a:pt x="0" y="306"/>
                  </a:lnTo>
                  <a:lnTo>
                    <a:pt x="48" y="276"/>
                  </a:lnTo>
                  <a:lnTo>
                    <a:pt x="84" y="252"/>
                  </a:lnTo>
                  <a:lnTo>
                    <a:pt x="108" y="234"/>
                  </a:lnTo>
                  <a:lnTo>
                    <a:pt x="120" y="228"/>
                  </a:lnTo>
                  <a:lnTo>
                    <a:pt x="126" y="228"/>
                  </a:lnTo>
                  <a:lnTo>
                    <a:pt x="144" y="222"/>
                  </a:lnTo>
                  <a:lnTo>
                    <a:pt x="168" y="216"/>
                  </a:lnTo>
                  <a:lnTo>
                    <a:pt x="198" y="204"/>
                  </a:lnTo>
                  <a:lnTo>
                    <a:pt x="275" y="180"/>
                  </a:lnTo>
                  <a:lnTo>
                    <a:pt x="371" y="156"/>
                  </a:lnTo>
                  <a:lnTo>
                    <a:pt x="461" y="126"/>
                  </a:lnTo>
                  <a:lnTo>
                    <a:pt x="544" y="102"/>
                  </a:lnTo>
                  <a:lnTo>
                    <a:pt x="574" y="90"/>
                  </a:lnTo>
                  <a:lnTo>
                    <a:pt x="604" y="84"/>
                  </a:lnTo>
                  <a:lnTo>
                    <a:pt x="622" y="78"/>
                  </a:lnTo>
                  <a:lnTo>
                    <a:pt x="628" y="72"/>
                  </a:lnTo>
                  <a:lnTo>
                    <a:pt x="634" y="66"/>
                  </a:lnTo>
                  <a:lnTo>
                    <a:pt x="652" y="60"/>
                  </a:lnTo>
                  <a:lnTo>
                    <a:pt x="694" y="30"/>
                  </a:lnTo>
                  <a:lnTo>
                    <a:pt x="712" y="18"/>
                  </a:lnTo>
                  <a:lnTo>
                    <a:pt x="718" y="6"/>
                  </a:lnTo>
                  <a:lnTo>
                    <a:pt x="712" y="0"/>
                  </a:lnTo>
                  <a:lnTo>
                    <a:pt x="688" y="0"/>
                  </a:lnTo>
                  <a:lnTo>
                    <a:pt x="628" y="0"/>
                  </a:lnTo>
                  <a:lnTo>
                    <a:pt x="580" y="0"/>
                  </a:lnTo>
                  <a:lnTo>
                    <a:pt x="544" y="0"/>
                  </a:lnTo>
                  <a:lnTo>
                    <a:pt x="514" y="18"/>
                  </a:lnTo>
                  <a:lnTo>
                    <a:pt x="485" y="42"/>
                  </a:lnTo>
                  <a:lnTo>
                    <a:pt x="467" y="54"/>
                  </a:lnTo>
                  <a:lnTo>
                    <a:pt x="449" y="60"/>
                  </a:lnTo>
                  <a:lnTo>
                    <a:pt x="425" y="60"/>
                  </a:lnTo>
                  <a:lnTo>
                    <a:pt x="389" y="66"/>
                  </a:lnTo>
                  <a:lnTo>
                    <a:pt x="347" y="84"/>
                  </a:lnTo>
                  <a:lnTo>
                    <a:pt x="311" y="108"/>
                  </a:lnTo>
                  <a:lnTo>
                    <a:pt x="287" y="126"/>
                  </a:lnTo>
                  <a:lnTo>
                    <a:pt x="275" y="132"/>
                  </a:lnTo>
                  <a:lnTo>
                    <a:pt x="257" y="138"/>
                  </a:lnTo>
                  <a:lnTo>
                    <a:pt x="221" y="138"/>
                  </a:lnTo>
                  <a:lnTo>
                    <a:pt x="186" y="138"/>
                  </a:lnTo>
                  <a:lnTo>
                    <a:pt x="180" y="138"/>
                  </a:lnTo>
                  <a:lnTo>
                    <a:pt x="174" y="138"/>
                  </a:lnTo>
                  <a:lnTo>
                    <a:pt x="114" y="162"/>
                  </a:lnTo>
                  <a:lnTo>
                    <a:pt x="48" y="216"/>
                  </a:lnTo>
                  <a:lnTo>
                    <a:pt x="48" y="21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419" name="Freeform 11"/>
            <p:cNvSpPr>
              <a:spLocks/>
            </p:cNvSpPr>
            <p:nvPr userDrawn="1"/>
          </p:nvSpPr>
          <p:spPr bwMode="hidden">
            <a:xfrm>
              <a:off x="3358" y="1890"/>
              <a:ext cx="2400" cy="881"/>
            </a:xfrm>
            <a:custGeom>
              <a:avLst/>
              <a:gdLst/>
              <a:ahLst/>
              <a:cxnLst>
                <a:cxn ang="0">
                  <a:pos x="2231" y="54"/>
                </a:cxn>
                <a:cxn ang="0">
                  <a:pos x="2189" y="54"/>
                </a:cxn>
                <a:cxn ang="0">
                  <a:pos x="2147" y="66"/>
                </a:cxn>
                <a:cxn ang="0">
                  <a:pos x="2021" y="101"/>
                </a:cxn>
                <a:cxn ang="0">
                  <a:pos x="1956" y="119"/>
                </a:cxn>
                <a:cxn ang="0">
                  <a:pos x="1860" y="167"/>
                </a:cxn>
                <a:cxn ang="0">
                  <a:pos x="1836" y="245"/>
                </a:cxn>
                <a:cxn ang="0">
                  <a:pos x="1842" y="305"/>
                </a:cxn>
                <a:cxn ang="0">
                  <a:pos x="1758" y="317"/>
                </a:cxn>
                <a:cxn ang="0">
                  <a:pos x="1597" y="263"/>
                </a:cxn>
                <a:cxn ang="0">
                  <a:pos x="1507" y="257"/>
                </a:cxn>
                <a:cxn ang="0">
                  <a:pos x="1399" y="311"/>
                </a:cxn>
                <a:cxn ang="0">
                  <a:pos x="1334" y="353"/>
                </a:cxn>
                <a:cxn ang="0">
                  <a:pos x="1310" y="359"/>
                </a:cxn>
                <a:cxn ang="0">
                  <a:pos x="1214" y="371"/>
                </a:cxn>
                <a:cxn ang="0">
                  <a:pos x="1160" y="365"/>
                </a:cxn>
                <a:cxn ang="0">
                  <a:pos x="1053" y="371"/>
                </a:cxn>
                <a:cxn ang="0">
                  <a:pos x="957" y="383"/>
                </a:cxn>
                <a:cxn ang="0">
                  <a:pos x="921" y="401"/>
                </a:cxn>
                <a:cxn ang="0">
                  <a:pos x="819" y="419"/>
                </a:cxn>
                <a:cxn ang="0">
                  <a:pos x="778" y="419"/>
                </a:cxn>
                <a:cxn ang="0">
                  <a:pos x="664" y="437"/>
                </a:cxn>
                <a:cxn ang="0">
                  <a:pos x="598" y="473"/>
                </a:cxn>
                <a:cxn ang="0">
                  <a:pos x="503" y="467"/>
                </a:cxn>
                <a:cxn ang="0">
                  <a:pos x="431" y="491"/>
                </a:cxn>
                <a:cxn ang="0">
                  <a:pos x="413" y="539"/>
                </a:cxn>
                <a:cxn ang="0">
                  <a:pos x="347" y="569"/>
                </a:cxn>
                <a:cxn ang="0">
                  <a:pos x="222" y="599"/>
                </a:cxn>
                <a:cxn ang="0">
                  <a:pos x="138" y="647"/>
                </a:cxn>
                <a:cxn ang="0">
                  <a:pos x="108" y="659"/>
                </a:cxn>
                <a:cxn ang="0">
                  <a:pos x="0" y="671"/>
                </a:cxn>
                <a:cxn ang="0">
                  <a:pos x="84" y="695"/>
                </a:cxn>
                <a:cxn ang="0">
                  <a:pos x="263" y="653"/>
                </a:cxn>
                <a:cxn ang="0">
                  <a:pos x="473" y="569"/>
                </a:cxn>
                <a:cxn ang="0">
                  <a:pos x="568" y="521"/>
                </a:cxn>
                <a:cxn ang="0">
                  <a:pos x="646" y="515"/>
                </a:cxn>
                <a:cxn ang="0">
                  <a:pos x="873" y="461"/>
                </a:cxn>
                <a:cxn ang="0">
                  <a:pos x="1148" y="425"/>
                </a:cxn>
                <a:cxn ang="0">
                  <a:pos x="1292" y="461"/>
                </a:cxn>
                <a:cxn ang="0">
                  <a:pos x="1417" y="533"/>
                </a:cxn>
                <a:cxn ang="0">
                  <a:pos x="1435" y="617"/>
                </a:cxn>
                <a:cxn ang="0">
                  <a:pos x="1376" y="653"/>
                </a:cxn>
                <a:cxn ang="0">
                  <a:pos x="1226" y="701"/>
                </a:cxn>
                <a:cxn ang="0">
                  <a:pos x="1112" y="755"/>
                </a:cxn>
                <a:cxn ang="0">
                  <a:pos x="1065" y="809"/>
                </a:cxn>
                <a:cxn ang="0">
                  <a:pos x="1077" y="869"/>
                </a:cxn>
                <a:cxn ang="0">
                  <a:pos x="1106" y="881"/>
                </a:cxn>
                <a:cxn ang="0">
                  <a:pos x="1208" y="869"/>
                </a:cxn>
                <a:cxn ang="0">
                  <a:pos x="1388" y="857"/>
                </a:cxn>
                <a:cxn ang="0">
                  <a:pos x="1441" y="851"/>
                </a:cxn>
                <a:cxn ang="0">
                  <a:pos x="1483" y="833"/>
                </a:cxn>
                <a:cxn ang="0">
                  <a:pos x="1675" y="743"/>
                </a:cxn>
                <a:cxn ang="0">
                  <a:pos x="1806" y="689"/>
                </a:cxn>
                <a:cxn ang="0">
                  <a:pos x="1884" y="581"/>
                </a:cxn>
                <a:cxn ang="0">
                  <a:pos x="2039" y="389"/>
                </a:cxn>
                <a:cxn ang="0">
                  <a:pos x="2207" y="269"/>
                </a:cxn>
                <a:cxn ang="0">
                  <a:pos x="2249" y="239"/>
                </a:cxn>
                <a:cxn ang="0">
                  <a:pos x="2392" y="0"/>
                </a:cxn>
                <a:cxn ang="0">
                  <a:pos x="2302" y="36"/>
                </a:cxn>
              </a:cxnLst>
              <a:rect l="0" t="0" r="r" b="b"/>
              <a:pathLst>
                <a:path w="2392" h="881">
                  <a:moveTo>
                    <a:pt x="2302" y="36"/>
                  </a:moveTo>
                  <a:lnTo>
                    <a:pt x="2266" y="48"/>
                  </a:lnTo>
                  <a:lnTo>
                    <a:pt x="2231" y="54"/>
                  </a:lnTo>
                  <a:lnTo>
                    <a:pt x="2201" y="54"/>
                  </a:lnTo>
                  <a:lnTo>
                    <a:pt x="2195" y="54"/>
                  </a:lnTo>
                  <a:lnTo>
                    <a:pt x="2189" y="54"/>
                  </a:lnTo>
                  <a:lnTo>
                    <a:pt x="2189" y="54"/>
                  </a:lnTo>
                  <a:lnTo>
                    <a:pt x="2177" y="60"/>
                  </a:lnTo>
                  <a:lnTo>
                    <a:pt x="2147" y="66"/>
                  </a:lnTo>
                  <a:lnTo>
                    <a:pt x="2105" y="78"/>
                  </a:lnTo>
                  <a:lnTo>
                    <a:pt x="2057" y="89"/>
                  </a:lnTo>
                  <a:lnTo>
                    <a:pt x="2021" y="101"/>
                  </a:lnTo>
                  <a:lnTo>
                    <a:pt x="1997" y="107"/>
                  </a:lnTo>
                  <a:lnTo>
                    <a:pt x="1973" y="113"/>
                  </a:lnTo>
                  <a:lnTo>
                    <a:pt x="1956" y="119"/>
                  </a:lnTo>
                  <a:lnTo>
                    <a:pt x="1926" y="131"/>
                  </a:lnTo>
                  <a:lnTo>
                    <a:pt x="1896" y="137"/>
                  </a:lnTo>
                  <a:lnTo>
                    <a:pt x="1860" y="167"/>
                  </a:lnTo>
                  <a:lnTo>
                    <a:pt x="1842" y="191"/>
                  </a:lnTo>
                  <a:lnTo>
                    <a:pt x="1836" y="221"/>
                  </a:lnTo>
                  <a:lnTo>
                    <a:pt x="1836" y="245"/>
                  </a:lnTo>
                  <a:lnTo>
                    <a:pt x="1842" y="269"/>
                  </a:lnTo>
                  <a:lnTo>
                    <a:pt x="1842" y="293"/>
                  </a:lnTo>
                  <a:lnTo>
                    <a:pt x="1842" y="305"/>
                  </a:lnTo>
                  <a:lnTo>
                    <a:pt x="1824" y="323"/>
                  </a:lnTo>
                  <a:lnTo>
                    <a:pt x="1794" y="329"/>
                  </a:lnTo>
                  <a:lnTo>
                    <a:pt x="1758" y="317"/>
                  </a:lnTo>
                  <a:lnTo>
                    <a:pt x="1716" y="299"/>
                  </a:lnTo>
                  <a:lnTo>
                    <a:pt x="1657" y="275"/>
                  </a:lnTo>
                  <a:lnTo>
                    <a:pt x="1597" y="263"/>
                  </a:lnTo>
                  <a:lnTo>
                    <a:pt x="1543" y="257"/>
                  </a:lnTo>
                  <a:lnTo>
                    <a:pt x="1519" y="257"/>
                  </a:lnTo>
                  <a:lnTo>
                    <a:pt x="1507" y="257"/>
                  </a:lnTo>
                  <a:lnTo>
                    <a:pt x="1489" y="263"/>
                  </a:lnTo>
                  <a:lnTo>
                    <a:pt x="1459" y="275"/>
                  </a:lnTo>
                  <a:lnTo>
                    <a:pt x="1399" y="311"/>
                  </a:lnTo>
                  <a:lnTo>
                    <a:pt x="1376" y="329"/>
                  </a:lnTo>
                  <a:lnTo>
                    <a:pt x="1352" y="341"/>
                  </a:lnTo>
                  <a:lnTo>
                    <a:pt x="1334" y="353"/>
                  </a:lnTo>
                  <a:lnTo>
                    <a:pt x="1328" y="359"/>
                  </a:lnTo>
                  <a:lnTo>
                    <a:pt x="1322" y="359"/>
                  </a:lnTo>
                  <a:lnTo>
                    <a:pt x="1310" y="359"/>
                  </a:lnTo>
                  <a:lnTo>
                    <a:pt x="1286" y="365"/>
                  </a:lnTo>
                  <a:lnTo>
                    <a:pt x="1262" y="365"/>
                  </a:lnTo>
                  <a:lnTo>
                    <a:pt x="1214" y="371"/>
                  </a:lnTo>
                  <a:lnTo>
                    <a:pt x="1196" y="371"/>
                  </a:lnTo>
                  <a:lnTo>
                    <a:pt x="1178" y="365"/>
                  </a:lnTo>
                  <a:lnTo>
                    <a:pt x="1160" y="365"/>
                  </a:lnTo>
                  <a:lnTo>
                    <a:pt x="1130" y="365"/>
                  </a:lnTo>
                  <a:lnTo>
                    <a:pt x="1095" y="365"/>
                  </a:lnTo>
                  <a:lnTo>
                    <a:pt x="1053" y="371"/>
                  </a:lnTo>
                  <a:lnTo>
                    <a:pt x="1017" y="377"/>
                  </a:lnTo>
                  <a:lnTo>
                    <a:pt x="981" y="377"/>
                  </a:lnTo>
                  <a:lnTo>
                    <a:pt x="957" y="383"/>
                  </a:lnTo>
                  <a:lnTo>
                    <a:pt x="945" y="389"/>
                  </a:lnTo>
                  <a:lnTo>
                    <a:pt x="939" y="395"/>
                  </a:lnTo>
                  <a:lnTo>
                    <a:pt x="921" y="401"/>
                  </a:lnTo>
                  <a:lnTo>
                    <a:pt x="879" y="407"/>
                  </a:lnTo>
                  <a:lnTo>
                    <a:pt x="837" y="419"/>
                  </a:lnTo>
                  <a:lnTo>
                    <a:pt x="819" y="419"/>
                  </a:lnTo>
                  <a:lnTo>
                    <a:pt x="808" y="419"/>
                  </a:lnTo>
                  <a:lnTo>
                    <a:pt x="796" y="419"/>
                  </a:lnTo>
                  <a:lnTo>
                    <a:pt x="778" y="419"/>
                  </a:lnTo>
                  <a:lnTo>
                    <a:pt x="754" y="419"/>
                  </a:lnTo>
                  <a:lnTo>
                    <a:pt x="724" y="425"/>
                  </a:lnTo>
                  <a:lnTo>
                    <a:pt x="664" y="437"/>
                  </a:lnTo>
                  <a:lnTo>
                    <a:pt x="640" y="449"/>
                  </a:lnTo>
                  <a:lnTo>
                    <a:pt x="616" y="461"/>
                  </a:lnTo>
                  <a:lnTo>
                    <a:pt x="598" y="473"/>
                  </a:lnTo>
                  <a:lnTo>
                    <a:pt x="580" y="473"/>
                  </a:lnTo>
                  <a:lnTo>
                    <a:pt x="538" y="473"/>
                  </a:lnTo>
                  <a:lnTo>
                    <a:pt x="503" y="467"/>
                  </a:lnTo>
                  <a:lnTo>
                    <a:pt x="461" y="473"/>
                  </a:lnTo>
                  <a:lnTo>
                    <a:pt x="443" y="479"/>
                  </a:lnTo>
                  <a:lnTo>
                    <a:pt x="431" y="491"/>
                  </a:lnTo>
                  <a:lnTo>
                    <a:pt x="425" y="509"/>
                  </a:lnTo>
                  <a:lnTo>
                    <a:pt x="419" y="533"/>
                  </a:lnTo>
                  <a:lnTo>
                    <a:pt x="413" y="539"/>
                  </a:lnTo>
                  <a:lnTo>
                    <a:pt x="407" y="545"/>
                  </a:lnTo>
                  <a:lnTo>
                    <a:pt x="389" y="551"/>
                  </a:lnTo>
                  <a:lnTo>
                    <a:pt x="347" y="569"/>
                  </a:lnTo>
                  <a:lnTo>
                    <a:pt x="299" y="587"/>
                  </a:lnTo>
                  <a:lnTo>
                    <a:pt x="257" y="593"/>
                  </a:lnTo>
                  <a:lnTo>
                    <a:pt x="222" y="599"/>
                  </a:lnTo>
                  <a:lnTo>
                    <a:pt x="180" y="617"/>
                  </a:lnTo>
                  <a:lnTo>
                    <a:pt x="150" y="641"/>
                  </a:lnTo>
                  <a:lnTo>
                    <a:pt x="138" y="647"/>
                  </a:lnTo>
                  <a:lnTo>
                    <a:pt x="132" y="653"/>
                  </a:lnTo>
                  <a:lnTo>
                    <a:pt x="126" y="659"/>
                  </a:lnTo>
                  <a:lnTo>
                    <a:pt x="108" y="659"/>
                  </a:lnTo>
                  <a:lnTo>
                    <a:pt x="96" y="653"/>
                  </a:lnTo>
                  <a:lnTo>
                    <a:pt x="90" y="653"/>
                  </a:lnTo>
                  <a:lnTo>
                    <a:pt x="0" y="671"/>
                  </a:lnTo>
                  <a:lnTo>
                    <a:pt x="12" y="689"/>
                  </a:lnTo>
                  <a:lnTo>
                    <a:pt x="42" y="695"/>
                  </a:lnTo>
                  <a:lnTo>
                    <a:pt x="84" y="695"/>
                  </a:lnTo>
                  <a:lnTo>
                    <a:pt x="132" y="683"/>
                  </a:lnTo>
                  <a:lnTo>
                    <a:pt x="192" y="671"/>
                  </a:lnTo>
                  <a:lnTo>
                    <a:pt x="263" y="653"/>
                  </a:lnTo>
                  <a:lnTo>
                    <a:pt x="335" y="629"/>
                  </a:lnTo>
                  <a:lnTo>
                    <a:pt x="407" y="599"/>
                  </a:lnTo>
                  <a:lnTo>
                    <a:pt x="473" y="569"/>
                  </a:lnTo>
                  <a:lnTo>
                    <a:pt x="527" y="545"/>
                  </a:lnTo>
                  <a:lnTo>
                    <a:pt x="562" y="527"/>
                  </a:lnTo>
                  <a:lnTo>
                    <a:pt x="568" y="521"/>
                  </a:lnTo>
                  <a:lnTo>
                    <a:pt x="574" y="521"/>
                  </a:lnTo>
                  <a:lnTo>
                    <a:pt x="604" y="521"/>
                  </a:lnTo>
                  <a:lnTo>
                    <a:pt x="646" y="515"/>
                  </a:lnTo>
                  <a:lnTo>
                    <a:pt x="712" y="497"/>
                  </a:lnTo>
                  <a:lnTo>
                    <a:pt x="790" y="479"/>
                  </a:lnTo>
                  <a:lnTo>
                    <a:pt x="873" y="461"/>
                  </a:lnTo>
                  <a:lnTo>
                    <a:pt x="963" y="443"/>
                  </a:lnTo>
                  <a:lnTo>
                    <a:pt x="1059" y="431"/>
                  </a:lnTo>
                  <a:lnTo>
                    <a:pt x="1148" y="425"/>
                  </a:lnTo>
                  <a:lnTo>
                    <a:pt x="1178" y="425"/>
                  </a:lnTo>
                  <a:lnTo>
                    <a:pt x="1214" y="437"/>
                  </a:lnTo>
                  <a:lnTo>
                    <a:pt x="1292" y="461"/>
                  </a:lnTo>
                  <a:lnTo>
                    <a:pt x="1340" y="479"/>
                  </a:lnTo>
                  <a:lnTo>
                    <a:pt x="1382" y="503"/>
                  </a:lnTo>
                  <a:lnTo>
                    <a:pt x="1417" y="533"/>
                  </a:lnTo>
                  <a:lnTo>
                    <a:pt x="1441" y="563"/>
                  </a:lnTo>
                  <a:lnTo>
                    <a:pt x="1447" y="587"/>
                  </a:lnTo>
                  <a:lnTo>
                    <a:pt x="1435" y="617"/>
                  </a:lnTo>
                  <a:lnTo>
                    <a:pt x="1423" y="629"/>
                  </a:lnTo>
                  <a:lnTo>
                    <a:pt x="1405" y="641"/>
                  </a:lnTo>
                  <a:lnTo>
                    <a:pt x="1376" y="653"/>
                  </a:lnTo>
                  <a:lnTo>
                    <a:pt x="1346" y="665"/>
                  </a:lnTo>
                  <a:lnTo>
                    <a:pt x="1280" y="683"/>
                  </a:lnTo>
                  <a:lnTo>
                    <a:pt x="1226" y="701"/>
                  </a:lnTo>
                  <a:lnTo>
                    <a:pt x="1178" y="719"/>
                  </a:lnTo>
                  <a:lnTo>
                    <a:pt x="1142" y="743"/>
                  </a:lnTo>
                  <a:lnTo>
                    <a:pt x="1112" y="755"/>
                  </a:lnTo>
                  <a:lnTo>
                    <a:pt x="1089" y="773"/>
                  </a:lnTo>
                  <a:lnTo>
                    <a:pt x="1077" y="791"/>
                  </a:lnTo>
                  <a:lnTo>
                    <a:pt x="1065" y="809"/>
                  </a:lnTo>
                  <a:lnTo>
                    <a:pt x="1059" y="833"/>
                  </a:lnTo>
                  <a:lnTo>
                    <a:pt x="1065" y="857"/>
                  </a:lnTo>
                  <a:lnTo>
                    <a:pt x="1077" y="869"/>
                  </a:lnTo>
                  <a:lnTo>
                    <a:pt x="1083" y="875"/>
                  </a:lnTo>
                  <a:lnTo>
                    <a:pt x="1089" y="881"/>
                  </a:lnTo>
                  <a:lnTo>
                    <a:pt x="1106" y="881"/>
                  </a:lnTo>
                  <a:lnTo>
                    <a:pt x="1124" y="875"/>
                  </a:lnTo>
                  <a:lnTo>
                    <a:pt x="1148" y="875"/>
                  </a:lnTo>
                  <a:lnTo>
                    <a:pt x="1208" y="869"/>
                  </a:lnTo>
                  <a:lnTo>
                    <a:pt x="1268" y="863"/>
                  </a:lnTo>
                  <a:lnTo>
                    <a:pt x="1328" y="863"/>
                  </a:lnTo>
                  <a:lnTo>
                    <a:pt x="1388" y="857"/>
                  </a:lnTo>
                  <a:lnTo>
                    <a:pt x="1411" y="857"/>
                  </a:lnTo>
                  <a:lnTo>
                    <a:pt x="1429" y="851"/>
                  </a:lnTo>
                  <a:lnTo>
                    <a:pt x="1441" y="851"/>
                  </a:lnTo>
                  <a:lnTo>
                    <a:pt x="1447" y="851"/>
                  </a:lnTo>
                  <a:lnTo>
                    <a:pt x="1459" y="845"/>
                  </a:lnTo>
                  <a:lnTo>
                    <a:pt x="1483" y="833"/>
                  </a:lnTo>
                  <a:lnTo>
                    <a:pt x="1525" y="815"/>
                  </a:lnTo>
                  <a:lnTo>
                    <a:pt x="1573" y="791"/>
                  </a:lnTo>
                  <a:lnTo>
                    <a:pt x="1675" y="743"/>
                  </a:lnTo>
                  <a:lnTo>
                    <a:pt x="1716" y="725"/>
                  </a:lnTo>
                  <a:lnTo>
                    <a:pt x="1752" y="713"/>
                  </a:lnTo>
                  <a:lnTo>
                    <a:pt x="1806" y="689"/>
                  </a:lnTo>
                  <a:lnTo>
                    <a:pt x="1842" y="653"/>
                  </a:lnTo>
                  <a:lnTo>
                    <a:pt x="1866" y="611"/>
                  </a:lnTo>
                  <a:lnTo>
                    <a:pt x="1884" y="581"/>
                  </a:lnTo>
                  <a:lnTo>
                    <a:pt x="1926" y="515"/>
                  </a:lnTo>
                  <a:lnTo>
                    <a:pt x="1979" y="449"/>
                  </a:lnTo>
                  <a:lnTo>
                    <a:pt x="2039" y="389"/>
                  </a:lnTo>
                  <a:lnTo>
                    <a:pt x="2105" y="341"/>
                  </a:lnTo>
                  <a:lnTo>
                    <a:pt x="2159" y="299"/>
                  </a:lnTo>
                  <a:lnTo>
                    <a:pt x="2207" y="269"/>
                  </a:lnTo>
                  <a:lnTo>
                    <a:pt x="2237" y="245"/>
                  </a:lnTo>
                  <a:lnTo>
                    <a:pt x="2249" y="239"/>
                  </a:lnTo>
                  <a:lnTo>
                    <a:pt x="2249" y="239"/>
                  </a:lnTo>
                  <a:lnTo>
                    <a:pt x="2392" y="167"/>
                  </a:lnTo>
                  <a:lnTo>
                    <a:pt x="2392" y="60"/>
                  </a:lnTo>
                  <a:lnTo>
                    <a:pt x="2392" y="0"/>
                  </a:lnTo>
                  <a:lnTo>
                    <a:pt x="2344" y="18"/>
                  </a:lnTo>
                  <a:lnTo>
                    <a:pt x="2302" y="36"/>
                  </a:lnTo>
                  <a:lnTo>
                    <a:pt x="2302" y="3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420" name="Freeform 12"/>
            <p:cNvSpPr>
              <a:spLocks/>
            </p:cNvSpPr>
            <p:nvPr userDrawn="1"/>
          </p:nvSpPr>
          <p:spPr bwMode="hidden">
            <a:xfrm>
              <a:off x="3839" y="1854"/>
              <a:ext cx="577" cy="258"/>
            </a:xfrm>
            <a:custGeom>
              <a:avLst/>
              <a:gdLst/>
              <a:ahLst/>
              <a:cxnLst>
                <a:cxn ang="0">
                  <a:pos x="30" y="245"/>
                </a:cxn>
                <a:cxn ang="0">
                  <a:pos x="18" y="251"/>
                </a:cxn>
                <a:cxn ang="0">
                  <a:pos x="6" y="257"/>
                </a:cxn>
                <a:cxn ang="0">
                  <a:pos x="0" y="257"/>
                </a:cxn>
                <a:cxn ang="0">
                  <a:pos x="305" y="113"/>
                </a:cxn>
                <a:cxn ang="0">
                  <a:pos x="520" y="0"/>
                </a:cxn>
                <a:cxn ang="0">
                  <a:pos x="526" y="6"/>
                </a:cxn>
                <a:cxn ang="0">
                  <a:pos x="544" y="18"/>
                </a:cxn>
                <a:cxn ang="0">
                  <a:pos x="550" y="24"/>
                </a:cxn>
                <a:cxn ang="0">
                  <a:pos x="550" y="36"/>
                </a:cxn>
                <a:cxn ang="0">
                  <a:pos x="544" y="42"/>
                </a:cxn>
                <a:cxn ang="0">
                  <a:pos x="526" y="54"/>
                </a:cxn>
                <a:cxn ang="0">
                  <a:pos x="514" y="60"/>
                </a:cxn>
                <a:cxn ang="0">
                  <a:pos x="502" y="66"/>
                </a:cxn>
                <a:cxn ang="0">
                  <a:pos x="448" y="84"/>
                </a:cxn>
                <a:cxn ang="0">
                  <a:pos x="382" y="113"/>
                </a:cxn>
                <a:cxn ang="0">
                  <a:pos x="305" y="143"/>
                </a:cxn>
                <a:cxn ang="0">
                  <a:pos x="227" y="173"/>
                </a:cxn>
                <a:cxn ang="0">
                  <a:pos x="149" y="203"/>
                </a:cxn>
                <a:cxn ang="0">
                  <a:pos x="83" y="227"/>
                </a:cxn>
                <a:cxn ang="0">
                  <a:pos x="30" y="245"/>
                </a:cxn>
                <a:cxn ang="0">
                  <a:pos x="30" y="245"/>
                </a:cxn>
              </a:cxnLst>
              <a:rect l="0" t="0" r="r" b="b"/>
              <a:pathLst>
                <a:path w="550" h="257">
                  <a:moveTo>
                    <a:pt x="30" y="245"/>
                  </a:moveTo>
                  <a:lnTo>
                    <a:pt x="18" y="251"/>
                  </a:lnTo>
                  <a:lnTo>
                    <a:pt x="6" y="257"/>
                  </a:lnTo>
                  <a:lnTo>
                    <a:pt x="0" y="257"/>
                  </a:lnTo>
                  <a:lnTo>
                    <a:pt x="305" y="113"/>
                  </a:lnTo>
                  <a:lnTo>
                    <a:pt x="520" y="0"/>
                  </a:lnTo>
                  <a:lnTo>
                    <a:pt x="526" y="6"/>
                  </a:lnTo>
                  <a:lnTo>
                    <a:pt x="544" y="18"/>
                  </a:lnTo>
                  <a:lnTo>
                    <a:pt x="550" y="24"/>
                  </a:lnTo>
                  <a:lnTo>
                    <a:pt x="550" y="36"/>
                  </a:lnTo>
                  <a:lnTo>
                    <a:pt x="544" y="42"/>
                  </a:lnTo>
                  <a:lnTo>
                    <a:pt x="526" y="54"/>
                  </a:lnTo>
                  <a:lnTo>
                    <a:pt x="514" y="60"/>
                  </a:lnTo>
                  <a:lnTo>
                    <a:pt x="502" y="66"/>
                  </a:lnTo>
                  <a:lnTo>
                    <a:pt x="448" y="84"/>
                  </a:lnTo>
                  <a:lnTo>
                    <a:pt x="382" y="113"/>
                  </a:lnTo>
                  <a:lnTo>
                    <a:pt x="305" y="143"/>
                  </a:lnTo>
                  <a:lnTo>
                    <a:pt x="227" y="173"/>
                  </a:lnTo>
                  <a:lnTo>
                    <a:pt x="149" y="203"/>
                  </a:lnTo>
                  <a:lnTo>
                    <a:pt x="83" y="227"/>
                  </a:lnTo>
                  <a:lnTo>
                    <a:pt x="30" y="245"/>
                  </a:lnTo>
                  <a:lnTo>
                    <a:pt x="30" y="245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94118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421" name="Freeform 13"/>
            <p:cNvSpPr>
              <a:spLocks/>
            </p:cNvSpPr>
            <p:nvPr userDrawn="1"/>
          </p:nvSpPr>
          <p:spPr bwMode="hidden">
            <a:xfrm>
              <a:off x="5327" y="1642"/>
              <a:ext cx="5" cy="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5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">
                  <a:moveTo>
                    <a:pt x="0" y="0"/>
                  </a:moveTo>
                  <a:lnTo>
                    <a:pt x="5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ED1A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422" name="Freeform 14"/>
            <p:cNvSpPr>
              <a:spLocks/>
            </p:cNvSpPr>
            <p:nvPr userDrawn="1"/>
          </p:nvSpPr>
          <p:spPr bwMode="hidden">
            <a:xfrm>
              <a:off x="3839" y="1728"/>
              <a:ext cx="716" cy="383"/>
            </a:xfrm>
            <a:custGeom>
              <a:avLst/>
              <a:gdLst/>
              <a:ahLst/>
              <a:cxnLst>
                <a:cxn ang="0">
                  <a:pos x="659" y="6"/>
                </a:cxn>
                <a:cxn ang="0">
                  <a:pos x="588" y="42"/>
                </a:cxn>
                <a:cxn ang="0">
                  <a:pos x="515" y="84"/>
                </a:cxn>
                <a:cxn ang="0">
                  <a:pos x="509" y="90"/>
                </a:cxn>
                <a:cxn ang="0">
                  <a:pos x="485" y="102"/>
                </a:cxn>
                <a:cxn ang="0">
                  <a:pos x="455" y="120"/>
                </a:cxn>
                <a:cxn ang="0">
                  <a:pos x="425" y="138"/>
                </a:cxn>
                <a:cxn ang="0">
                  <a:pos x="371" y="168"/>
                </a:cxn>
                <a:cxn ang="0">
                  <a:pos x="306" y="198"/>
                </a:cxn>
                <a:cxn ang="0">
                  <a:pos x="186" y="251"/>
                </a:cxn>
                <a:cxn ang="0">
                  <a:pos x="131" y="269"/>
                </a:cxn>
                <a:cxn ang="0">
                  <a:pos x="89" y="287"/>
                </a:cxn>
                <a:cxn ang="0">
                  <a:pos x="53" y="305"/>
                </a:cxn>
                <a:cxn ang="0">
                  <a:pos x="36" y="311"/>
                </a:cxn>
                <a:cxn ang="0">
                  <a:pos x="12" y="329"/>
                </a:cxn>
                <a:cxn ang="0">
                  <a:pos x="0" y="353"/>
                </a:cxn>
                <a:cxn ang="0">
                  <a:pos x="0" y="371"/>
                </a:cxn>
                <a:cxn ang="0">
                  <a:pos x="0" y="383"/>
                </a:cxn>
                <a:cxn ang="0">
                  <a:pos x="0" y="383"/>
                </a:cxn>
                <a:cxn ang="0">
                  <a:pos x="12" y="371"/>
                </a:cxn>
                <a:cxn ang="0">
                  <a:pos x="30" y="353"/>
                </a:cxn>
                <a:cxn ang="0">
                  <a:pos x="53" y="335"/>
                </a:cxn>
                <a:cxn ang="0">
                  <a:pos x="77" y="317"/>
                </a:cxn>
                <a:cxn ang="0">
                  <a:pos x="101" y="311"/>
                </a:cxn>
                <a:cxn ang="0">
                  <a:pos x="131" y="299"/>
                </a:cxn>
                <a:cxn ang="0">
                  <a:pos x="204" y="269"/>
                </a:cxn>
                <a:cxn ang="0">
                  <a:pos x="240" y="251"/>
                </a:cxn>
                <a:cxn ang="0">
                  <a:pos x="270" y="239"/>
                </a:cxn>
                <a:cxn ang="0">
                  <a:pos x="294" y="228"/>
                </a:cxn>
                <a:cxn ang="0">
                  <a:pos x="312" y="222"/>
                </a:cxn>
                <a:cxn ang="0">
                  <a:pos x="330" y="210"/>
                </a:cxn>
                <a:cxn ang="0">
                  <a:pos x="365" y="186"/>
                </a:cxn>
                <a:cxn ang="0">
                  <a:pos x="419" y="156"/>
                </a:cxn>
                <a:cxn ang="0">
                  <a:pos x="473" y="120"/>
                </a:cxn>
                <a:cxn ang="0">
                  <a:pos x="527" y="90"/>
                </a:cxn>
                <a:cxn ang="0">
                  <a:pos x="576" y="60"/>
                </a:cxn>
                <a:cxn ang="0">
                  <a:pos x="612" y="42"/>
                </a:cxn>
                <a:cxn ang="0">
                  <a:pos x="629" y="36"/>
                </a:cxn>
                <a:cxn ang="0">
                  <a:pos x="647" y="30"/>
                </a:cxn>
                <a:cxn ang="0">
                  <a:pos x="677" y="18"/>
                </a:cxn>
                <a:cxn ang="0">
                  <a:pos x="701" y="6"/>
                </a:cxn>
                <a:cxn ang="0">
                  <a:pos x="713" y="0"/>
                </a:cxn>
                <a:cxn ang="0">
                  <a:pos x="713" y="0"/>
                </a:cxn>
                <a:cxn ang="0">
                  <a:pos x="659" y="6"/>
                </a:cxn>
                <a:cxn ang="0">
                  <a:pos x="716" y="63"/>
                </a:cxn>
              </a:cxnLst>
              <a:rect l="0" t="0" r="r" b="b"/>
              <a:pathLst>
                <a:path w="716" h="383">
                  <a:moveTo>
                    <a:pt x="659" y="6"/>
                  </a:moveTo>
                  <a:lnTo>
                    <a:pt x="588" y="42"/>
                  </a:lnTo>
                  <a:lnTo>
                    <a:pt x="515" y="84"/>
                  </a:lnTo>
                  <a:lnTo>
                    <a:pt x="509" y="90"/>
                  </a:lnTo>
                  <a:lnTo>
                    <a:pt x="485" y="102"/>
                  </a:lnTo>
                  <a:lnTo>
                    <a:pt x="455" y="120"/>
                  </a:lnTo>
                  <a:lnTo>
                    <a:pt x="425" y="138"/>
                  </a:lnTo>
                  <a:lnTo>
                    <a:pt x="371" y="168"/>
                  </a:lnTo>
                  <a:lnTo>
                    <a:pt x="306" y="198"/>
                  </a:lnTo>
                  <a:lnTo>
                    <a:pt x="186" y="251"/>
                  </a:lnTo>
                  <a:lnTo>
                    <a:pt x="131" y="269"/>
                  </a:lnTo>
                  <a:lnTo>
                    <a:pt x="89" y="287"/>
                  </a:lnTo>
                  <a:lnTo>
                    <a:pt x="53" y="305"/>
                  </a:lnTo>
                  <a:lnTo>
                    <a:pt x="36" y="311"/>
                  </a:lnTo>
                  <a:lnTo>
                    <a:pt x="12" y="329"/>
                  </a:lnTo>
                  <a:lnTo>
                    <a:pt x="0" y="353"/>
                  </a:lnTo>
                  <a:lnTo>
                    <a:pt x="0" y="371"/>
                  </a:lnTo>
                  <a:lnTo>
                    <a:pt x="0" y="383"/>
                  </a:lnTo>
                  <a:lnTo>
                    <a:pt x="0" y="383"/>
                  </a:lnTo>
                  <a:lnTo>
                    <a:pt x="12" y="371"/>
                  </a:lnTo>
                  <a:lnTo>
                    <a:pt x="30" y="353"/>
                  </a:lnTo>
                  <a:lnTo>
                    <a:pt x="53" y="335"/>
                  </a:lnTo>
                  <a:lnTo>
                    <a:pt x="77" y="317"/>
                  </a:lnTo>
                  <a:lnTo>
                    <a:pt x="101" y="311"/>
                  </a:lnTo>
                  <a:lnTo>
                    <a:pt x="131" y="299"/>
                  </a:lnTo>
                  <a:lnTo>
                    <a:pt x="204" y="269"/>
                  </a:lnTo>
                  <a:lnTo>
                    <a:pt x="240" y="251"/>
                  </a:lnTo>
                  <a:lnTo>
                    <a:pt x="270" y="239"/>
                  </a:lnTo>
                  <a:lnTo>
                    <a:pt x="294" y="228"/>
                  </a:lnTo>
                  <a:lnTo>
                    <a:pt x="312" y="222"/>
                  </a:lnTo>
                  <a:lnTo>
                    <a:pt x="330" y="210"/>
                  </a:lnTo>
                  <a:lnTo>
                    <a:pt x="365" y="186"/>
                  </a:lnTo>
                  <a:lnTo>
                    <a:pt x="419" y="156"/>
                  </a:lnTo>
                  <a:lnTo>
                    <a:pt x="473" y="120"/>
                  </a:lnTo>
                  <a:lnTo>
                    <a:pt x="527" y="90"/>
                  </a:lnTo>
                  <a:lnTo>
                    <a:pt x="576" y="60"/>
                  </a:lnTo>
                  <a:lnTo>
                    <a:pt x="612" y="42"/>
                  </a:lnTo>
                  <a:lnTo>
                    <a:pt x="629" y="36"/>
                  </a:lnTo>
                  <a:lnTo>
                    <a:pt x="647" y="30"/>
                  </a:lnTo>
                  <a:lnTo>
                    <a:pt x="677" y="18"/>
                  </a:lnTo>
                  <a:lnTo>
                    <a:pt x="701" y="6"/>
                  </a:lnTo>
                  <a:lnTo>
                    <a:pt x="713" y="0"/>
                  </a:lnTo>
                  <a:lnTo>
                    <a:pt x="713" y="0"/>
                  </a:lnTo>
                  <a:lnTo>
                    <a:pt x="659" y="6"/>
                  </a:lnTo>
                  <a:lnTo>
                    <a:pt x="716" y="63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94118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423" name="Freeform 15"/>
            <p:cNvSpPr>
              <a:spLocks/>
            </p:cNvSpPr>
            <p:nvPr userDrawn="1"/>
          </p:nvSpPr>
          <p:spPr bwMode="hidden">
            <a:xfrm>
              <a:off x="3453" y="2271"/>
              <a:ext cx="318" cy="225"/>
            </a:xfrm>
            <a:custGeom>
              <a:avLst/>
              <a:gdLst/>
              <a:ahLst/>
              <a:cxnLst>
                <a:cxn ang="0">
                  <a:pos x="6" y="225"/>
                </a:cxn>
                <a:cxn ang="0">
                  <a:pos x="0" y="195"/>
                </a:cxn>
                <a:cxn ang="0">
                  <a:pos x="315" y="0"/>
                </a:cxn>
                <a:cxn ang="0">
                  <a:pos x="303" y="27"/>
                </a:cxn>
                <a:cxn ang="0">
                  <a:pos x="318" y="42"/>
                </a:cxn>
              </a:cxnLst>
              <a:rect l="0" t="0" r="r" b="b"/>
              <a:pathLst>
                <a:path w="318" h="225">
                  <a:moveTo>
                    <a:pt x="6" y="225"/>
                  </a:moveTo>
                  <a:lnTo>
                    <a:pt x="0" y="195"/>
                  </a:lnTo>
                  <a:lnTo>
                    <a:pt x="315" y="0"/>
                  </a:lnTo>
                  <a:lnTo>
                    <a:pt x="303" y="27"/>
                  </a:lnTo>
                  <a:lnTo>
                    <a:pt x="318" y="42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94118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424" name="Freeform 16"/>
            <p:cNvSpPr>
              <a:spLocks/>
            </p:cNvSpPr>
            <p:nvPr userDrawn="1"/>
          </p:nvSpPr>
          <p:spPr bwMode="hidden">
            <a:xfrm>
              <a:off x="0" y="2658"/>
              <a:ext cx="2595" cy="933"/>
            </a:xfrm>
            <a:custGeom>
              <a:avLst/>
              <a:gdLst/>
              <a:ahLst/>
              <a:cxnLst>
                <a:cxn ang="0">
                  <a:pos x="1050" y="657"/>
                </a:cxn>
                <a:cxn ang="0">
                  <a:pos x="1581" y="690"/>
                </a:cxn>
                <a:cxn ang="0">
                  <a:pos x="1671" y="723"/>
                </a:cxn>
                <a:cxn ang="0">
                  <a:pos x="1176" y="621"/>
                </a:cxn>
                <a:cxn ang="0">
                  <a:pos x="1854" y="567"/>
                </a:cxn>
                <a:cxn ang="0">
                  <a:pos x="1869" y="612"/>
                </a:cxn>
                <a:cxn ang="0">
                  <a:pos x="2103" y="861"/>
                </a:cxn>
                <a:cxn ang="0">
                  <a:pos x="1883" y="520"/>
                </a:cxn>
                <a:cxn ang="0">
                  <a:pos x="1842" y="490"/>
                </a:cxn>
                <a:cxn ang="0">
                  <a:pos x="1770" y="466"/>
                </a:cxn>
                <a:cxn ang="0">
                  <a:pos x="1740" y="448"/>
                </a:cxn>
                <a:cxn ang="0">
                  <a:pos x="1758" y="436"/>
                </a:cxn>
                <a:cxn ang="0">
                  <a:pos x="1830" y="430"/>
                </a:cxn>
                <a:cxn ang="0">
                  <a:pos x="1877" y="424"/>
                </a:cxn>
                <a:cxn ang="0">
                  <a:pos x="1955" y="394"/>
                </a:cxn>
                <a:cxn ang="0">
                  <a:pos x="2052" y="396"/>
                </a:cxn>
                <a:cxn ang="0">
                  <a:pos x="2253" y="732"/>
                </a:cxn>
                <a:cxn ang="0">
                  <a:pos x="2415" y="933"/>
                </a:cxn>
                <a:cxn ang="0">
                  <a:pos x="2397" y="828"/>
                </a:cxn>
                <a:cxn ang="0">
                  <a:pos x="2088" y="400"/>
                </a:cxn>
                <a:cxn ang="0">
                  <a:pos x="2046" y="346"/>
                </a:cxn>
                <a:cxn ang="0">
                  <a:pos x="1997" y="304"/>
                </a:cxn>
                <a:cxn ang="0">
                  <a:pos x="1967" y="286"/>
                </a:cxn>
                <a:cxn ang="0">
                  <a:pos x="1973" y="286"/>
                </a:cxn>
                <a:cxn ang="0">
                  <a:pos x="2009" y="286"/>
                </a:cxn>
                <a:cxn ang="0">
                  <a:pos x="2082" y="322"/>
                </a:cxn>
                <a:cxn ang="0">
                  <a:pos x="2199" y="384"/>
                </a:cxn>
                <a:cxn ang="0">
                  <a:pos x="2394" y="448"/>
                </a:cxn>
                <a:cxn ang="0">
                  <a:pos x="2595" y="516"/>
                </a:cxn>
                <a:cxn ang="0">
                  <a:pos x="2388" y="424"/>
                </a:cxn>
                <a:cxn ang="0">
                  <a:pos x="2219" y="340"/>
                </a:cxn>
                <a:cxn ang="0">
                  <a:pos x="2052" y="280"/>
                </a:cxn>
                <a:cxn ang="0">
                  <a:pos x="1955" y="262"/>
                </a:cxn>
                <a:cxn ang="0">
                  <a:pos x="1877" y="274"/>
                </a:cxn>
                <a:cxn ang="0">
                  <a:pos x="1752" y="274"/>
                </a:cxn>
                <a:cxn ang="0">
                  <a:pos x="1661" y="292"/>
                </a:cxn>
                <a:cxn ang="0">
                  <a:pos x="1607" y="316"/>
                </a:cxn>
                <a:cxn ang="0">
                  <a:pos x="1589" y="322"/>
                </a:cxn>
                <a:cxn ang="0">
                  <a:pos x="1409" y="358"/>
                </a:cxn>
                <a:cxn ang="0">
                  <a:pos x="1152" y="442"/>
                </a:cxn>
                <a:cxn ang="0">
                  <a:pos x="966" y="460"/>
                </a:cxn>
                <a:cxn ang="0">
                  <a:pos x="870" y="442"/>
                </a:cxn>
                <a:cxn ang="0">
                  <a:pos x="828" y="430"/>
                </a:cxn>
                <a:cxn ang="0">
                  <a:pos x="743" y="388"/>
                </a:cxn>
                <a:cxn ang="0">
                  <a:pos x="636" y="334"/>
                </a:cxn>
                <a:cxn ang="0">
                  <a:pos x="467" y="256"/>
                </a:cxn>
                <a:cxn ang="0">
                  <a:pos x="0" y="0"/>
                </a:cxn>
                <a:cxn ang="0">
                  <a:pos x="585" y="390"/>
                </a:cxn>
                <a:cxn ang="0">
                  <a:pos x="849" y="543"/>
                </a:cxn>
                <a:cxn ang="0">
                  <a:pos x="897" y="621"/>
                </a:cxn>
              </a:cxnLst>
              <a:rect l="0" t="0" r="r" b="b"/>
              <a:pathLst>
                <a:path w="2595" h="933">
                  <a:moveTo>
                    <a:pt x="981" y="675"/>
                  </a:moveTo>
                  <a:lnTo>
                    <a:pt x="1050" y="657"/>
                  </a:lnTo>
                  <a:lnTo>
                    <a:pt x="1143" y="651"/>
                  </a:lnTo>
                  <a:lnTo>
                    <a:pt x="1581" y="690"/>
                  </a:lnTo>
                  <a:lnTo>
                    <a:pt x="1623" y="738"/>
                  </a:lnTo>
                  <a:lnTo>
                    <a:pt x="1671" y="723"/>
                  </a:lnTo>
                  <a:lnTo>
                    <a:pt x="1656" y="675"/>
                  </a:lnTo>
                  <a:lnTo>
                    <a:pt x="1176" y="621"/>
                  </a:lnTo>
                  <a:lnTo>
                    <a:pt x="1797" y="534"/>
                  </a:lnTo>
                  <a:lnTo>
                    <a:pt x="1854" y="567"/>
                  </a:lnTo>
                  <a:lnTo>
                    <a:pt x="1881" y="585"/>
                  </a:lnTo>
                  <a:lnTo>
                    <a:pt x="1869" y="612"/>
                  </a:lnTo>
                  <a:lnTo>
                    <a:pt x="1995" y="852"/>
                  </a:lnTo>
                  <a:lnTo>
                    <a:pt x="2103" y="861"/>
                  </a:lnTo>
                  <a:lnTo>
                    <a:pt x="1889" y="538"/>
                  </a:lnTo>
                  <a:lnTo>
                    <a:pt x="1883" y="520"/>
                  </a:lnTo>
                  <a:lnTo>
                    <a:pt x="1872" y="508"/>
                  </a:lnTo>
                  <a:lnTo>
                    <a:pt x="1842" y="490"/>
                  </a:lnTo>
                  <a:lnTo>
                    <a:pt x="1806" y="478"/>
                  </a:lnTo>
                  <a:lnTo>
                    <a:pt x="1770" y="466"/>
                  </a:lnTo>
                  <a:lnTo>
                    <a:pt x="1752" y="454"/>
                  </a:lnTo>
                  <a:lnTo>
                    <a:pt x="1740" y="448"/>
                  </a:lnTo>
                  <a:lnTo>
                    <a:pt x="1746" y="436"/>
                  </a:lnTo>
                  <a:lnTo>
                    <a:pt x="1758" y="436"/>
                  </a:lnTo>
                  <a:lnTo>
                    <a:pt x="1782" y="430"/>
                  </a:lnTo>
                  <a:lnTo>
                    <a:pt x="1830" y="430"/>
                  </a:lnTo>
                  <a:lnTo>
                    <a:pt x="1854" y="430"/>
                  </a:lnTo>
                  <a:lnTo>
                    <a:pt x="1877" y="424"/>
                  </a:lnTo>
                  <a:lnTo>
                    <a:pt x="1925" y="400"/>
                  </a:lnTo>
                  <a:lnTo>
                    <a:pt x="1955" y="394"/>
                  </a:lnTo>
                  <a:lnTo>
                    <a:pt x="1979" y="394"/>
                  </a:lnTo>
                  <a:lnTo>
                    <a:pt x="2052" y="396"/>
                  </a:lnTo>
                  <a:lnTo>
                    <a:pt x="2046" y="456"/>
                  </a:lnTo>
                  <a:lnTo>
                    <a:pt x="2253" y="732"/>
                  </a:lnTo>
                  <a:lnTo>
                    <a:pt x="2334" y="816"/>
                  </a:lnTo>
                  <a:lnTo>
                    <a:pt x="2415" y="933"/>
                  </a:lnTo>
                  <a:lnTo>
                    <a:pt x="2430" y="909"/>
                  </a:lnTo>
                  <a:lnTo>
                    <a:pt x="2397" y="828"/>
                  </a:lnTo>
                  <a:lnTo>
                    <a:pt x="2094" y="412"/>
                  </a:lnTo>
                  <a:lnTo>
                    <a:pt x="2088" y="400"/>
                  </a:lnTo>
                  <a:lnTo>
                    <a:pt x="2076" y="376"/>
                  </a:lnTo>
                  <a:lnTo>
                    <a:pt x="2046" y="346"/>
                  </a:lnTo>
                  <a:lnTo>
                    <a:pt x="2015" y="322"/>
                  </a:lnTo>
                  <a:lnTo>
                    <a:pt x="1997" y="304"/>
                  </a:lnTo>
                  <a:lnTo>
                    <a:pt x="1979" y="292"/>
                  </a:lnTo>
                  <a:lnTo>
                    <a:pt x="1967" y="286"/>
                  </a:lnTo>
                  <a:lnTo>
                    <a:pt x="1967" y="286"/>
                  </a:lnTo>
                  <a:lnTo>
                    <a:pt x="1973" y="286"/>
                  </a:lnTo>
                  <a:lnTo>
                    <a:pt x="1985" y="286"/>
                  </a:lnTo>
                  <a:lnTo>
                    <a:pt x="2009" y="286"/>
                  </a:lnTo>
                  <a:lnTo>
                    <a:pt x="2040" y="298"/>
                  </a:lnTo>
                  <a:lnTo>
                    <a:pt x="2082" y="322"/>
                  </a:lnTo>
                  <a:lnTo>
                    <a:pt x="2124" y="348"/>
                  </a:lnTo>
                  <a:lnTo>
                    <a:pt x="2199" y="384"/>
                  </a:lnTo>
                  <a:lnTo>
                    <a:pt x="2325" y="426"/>
                  </a:lnTo>
                  <a:lnTo>
                    <a:pt x="2394" y="448"/>
                  </a:lnTo>
                  <a:lnTo>
                    <a:pt x="2523" y="522"/>
                  </a:lnTo>
                  <a:lnTo>
                    <a:pt x="2595" y="516"/>
                  </a:lnTo>
                  <a:lnTo>
                    <a:pt x="2442" y="454"/>
                  </a:lnTo>
                  <a:lnTo>
                    <a:pt x="2388" y="424"/>
                  </a:lnTo>
                  <a:lnTo>
                    <a:pt x="2327" y="388"/>
                  </a:lnTo>
                  <a:lnTo>
                    <a:pt x="2219" y="340"/>
                  </a:lnTo>
                  <a:lnTo>
                    <a:pt x="2106" y="292"/>
                  </a:lnTo>
                  <a:lnTo>
                    <a:pt x="2052" y="280"/>
                  </a:lnTo>
                  <a:lnTo>
                    <a:pt x="2003" y="268"/>
                  </a:lnTo>
                  <a:lnTo>
                    <a:pt x="1955" y="262"/>
                  </a:lnTo>
                  <a:lnTo>
                    <a:pt x="1919" y="268"/>
                  </a:lnTo>
                  <a:lnTo>
                    <a:pt x="1877" y="274"/>
                  </a:lnTo>
                  <a:lnTo>
                    <a:pt x="1812" y="274"/>
                  </a:lnTo>
                  <a:lnTo>
                    <a:pt x="1752" y="274"/>
                  </a:lnTo>
                  <a:lnTo>
                    <a:pt x="1703" y="286"/>
                  </a:lnTo>
                  <a:lnTo>
                    <a:pt x="1661" y="292"/>
                  </a:lnTo>
                  <a:lnTo>
                    <a:pt x="1631" y="304"/>
                  </a:lnTo>
                  <a:lnTo>
                    <a:pt x="1607" y="316"/>
                  </a:lnTo>
                  <a:lnTo>
                    <a:pt x="1595" y="322"/>
                  </a:lnTo>
                  <a:lnTo>
                    <a:pt x="1589" y="322"/>
                  </a:lnTo>
                  <a:lnTo>
                    <a:pt x="1500" y="334"/>
                  </a:lnTo>
                  <a:lnTo>
                    <a:pt x="1409" y="358"/>
                  </a:lnTo>
                  <a:lnTo>
                    <a:pt x="1236" y="418"/>
                  </a:lnTo>
                  <a:lnTo>
                    <a:pt x="1152" y="442"/>
                  </a:lnTo>
                  <a:lnTo>
                    <a:pt x="1061" y="460"/>
                  </a:lnTo>
                  <a:lnTo>
                    <a:pt x="966" y="460"/>
                  </a:lnTo>
                  <a:lnTo>
                    <a:pt x="918" y="454"/>
                  </a:lnTo>
                  <a:lnTo>
                    <a:pt x="870" y="442"/>
                  </a:lnTo>
                  <a:lnTo>
                    <a:pt x="858" y="436"/>
                  </a:lnTo>
                  <a:lnTo>
                    <a:pt x="828" y="430"/>
                  </a:lnTo>
                  <a:lnTo>
                    <a:pt x="791" y="412"/>
                  </a:lnTo>
                  <a:lnTo>
                    <a:pt x="743" y="388"/>
                  </a:lnTo>
                  <a:lnTo>
                    <a:pt x="690" y="364"/>
                  </a:lnTo>
                  <a:lnTo>
                    <a:pt x="636" y="334"/>
                  </a:lnTo>
                  <a:lnTo>
                    <a:pt x="515" y="280"/>
                  </a:lnTo>
                  <a:lnTo>
                    <a:pt x="467" y="256"/>
                  </a:lnTo>
                  <a:lnTo>
                    <a:pt x="443" y="244"/>
                  </a:lnTo>
                  <a:lnTo>
                    <a:pt x="0" y="0"/>
                  </a:lnTo>
                  <a:lnTo>
                    <a:pt x="123" y="120"/>
                  </a:lnTo>
                  <a:lnTo>
                    <a:pt x="585" y="390"/>
                  </a:lnTo>
                  <a:lnTo>
                    <a:pt x="708" y="462"/>
                  </a:lnTo>
                  <a:lnTo>
                    <a:pt x="849" y="543"/>
                  </a:lnTo>
                  <a:lnTo>
                    <a:pt x="882" y="564"/>
                  </a:lnTo>
                  <a:lnTo>
                    <a:pt x="897" y="621"/>
                  </a:lnTo>
                  <a:lnTo>
                    <a:pt x="981" y="675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81961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425" name="Freeform 17"/>
            <p:cNvSpPr>
              <a:spLocks/>
            </p:cNvSpPr>
            <p:nvPr userDrawn="1"/>
          </p:nvSpPr>
          <p:spPr bwMode="hidden">
            <a:xfrm>
              <a:off x="0" y="2994"/>
              <a:ext cx="2723" cy="1091"/>
            </a:xfrm>
            <a:custGeom>
              <a:avLst/>
              <a:gdLst/>
              <a:ahLst/>
              <a:cxnLst>
                <a:cxn ang="0">
                  <a:pos x="2370" y="72"/>
                </a:cxn>
                <a:cxn ang="0">
                  <a:pos x="2597" y="198"/>
                </a:cxn>
                <a:cxn ang="0">
                  <a:pos x="2639" y="276"/>
                </a:cxn>
                <a:cxn ang="0">
                  <a:pos x="2453" y="264"/>
                </a:cxn>
                <a:cxn ang="0">
                  <a:pos x="2297" y="204"/>
                </a:cxn>
                <a:cxn ang="0">
                  <a:pos x="2112" y="66"/>
                </a:cxn>
                <a:cxn ang="0">
                  <a:pos x="2088" y="72"/>
                </a:cxn>
                <a:cxn ang="0">
                  <a:pos x="2106" y="114"/>
                </a:cxn>
                <a:cxn ang="0">
                  <a:pos x="2412" y="552"/>
                </a:cxn>
                <a:cxn ang="0">
                  <a:pos x="2279" y="564"/>
                </a:cxn>
                <a:cxn ang="0">
                  <a:pos x="2189" y="492"/>
                </a:cxn>
                <a:cxn ang="0">
                  <a:pos x="2058" y="330"/>
                </a:cxn>
                <a:cxn ang="0">
                  <a:pos x="1991" y="234"/>
                </a:cxn>
                <a:cxn ang="0">
                  <a:pos x="1949" y="174"/>
                </a:cxn>
                <a:cxn ang="0">
                  <a:pos x="1824" y="132"/>
                </a:cxn>
                <a:cxn ang="0">
                  <a:pos x="1794" y="144"/>
                </a:cxn>
                <a:cxn ang="0">
                  <a:pos x="1895" y="222"/>
                </a:cxn>
                <a:cxn ang="0">
                  <a:pos x="1943" y="366"/>
                </a:cxn>
                <a:cxn ang="0">
                  <a:pos x="2064" y="630"/>
                </a:cxn>
                <a:cxn ang="0">
                  <a:pos x="2052" y="695"/>
                </a:cxn>
                <a:cxn ang="0">
                  <a:pos x="1955" y="683"/>
                </a:cxn>
                <a:cxn ang="0">
                  <a:pos x="1913" y="636"/>
                </a:cxn>
                <a:cxn ang="0">
                  <a:pos x="1703" y="312"/>
                </a:cxn>
                <a:cxn ang="0">
                  <a:pos x="1637" y="276"/>
                </a:cxn>
                <a:cxn ang="0">
                  <a:pos x="1643" y="318"/>
                </a:cxn>
                <a:cxn ang="0">
                  <a:pos x="1673" y="408"/>
                </a:cxn>
                <a:cxn ang="0">
                  <a:pos x="1716" y="779"/>
                </a:cxn>
                <a:cxn ang="0">
                  <a:pos x="1691" y="737"/>
                </a:cxn>
                <a:cxn ang="0">
                  <a:pos x="1613" y="582"/>
                </a:cxn>
                <a:cxn ang="0">
                  <a:pos x="1494" y="480"/>
                </a:cxn>
                <a:cxn ang="0">
                  <a:pos x="1248" y="528"/>
                </a:cxn>
                <a:cxn ang="0">
                  <a:pos x="996" y="630"/>
                </a:cxn>
                <a:cxn ang="0">
                  <a:pos x="714" y="534"/>
                </a:cxn>
                <a:cxn ang="0">
                  <a:pos x="198" y="288"/>
                </a:cxn>
                <a:cxn ang="0">
                  <a:pos x="0" y="460"/>
                </a:cxn>
                <a:cxn ang="0">
                  <a:pos x="288" y="570"/>
                </a:cxn>
                <a:cxn ang="0">
                  <a:pos x="461" y="654"/>
                </a:cxn>
                <a:cxn ang="0">
                  <a:pos x="725" y="755"/>
                </a:cxn>
                <a:cxn ang="0">
                  <a:pos x="966" y="791"/>
                </a:cxn>
                <a:cxn ang="0">
                  <a:pos x="1176" y="779"/>
                </a:cxn>
                <a:cxn ang="0">
                  <a:pos x="1278" y="791"/>
                </a:cxn>
                <a:cxn ang="0">
                  <a:pos x="1404" y="845"/>
                </a:cxn>
                <a:cxn ang="0">
                  <a:pos x="1416" y="887"/>
                </a:cxn>
                <a:cxn ang="0">
                  <a:pos x="1361" y="923"/>
                </a:cxn>
                <a:cxn ang="0">
                  <a:pos x="1385" y="1007"/>
                </a:cxn>
                <a:cxn ang="0">
                  <a:pos x="1494" y="1085"/>
                </a:cxn>
                <a:cxn ang="0">
                  <a:pos x="1697" y="1043"/>
                </a:cxn>
                <a:cxn ang="0">
                  <a:pos x="1812" y="989"/>
                </a:cxn>
                <a:cxn ang="0">
                  <a:pos x="1973" y="917"/>
                </a:cxn>
                <a:cxn ang="0">
                  <a:pos x="2201" y="899"/>
                </a:cxn>
                <a:cxn ang="0">
                  <a:pos x="2364" y="863"/>
                </a:cxn>
                <a:cxn ang="0">
                  <a:pos x="2400" y="743"/>
                </a:cxn>
                <a:cxn ang="0">
                  <a:pos x="2471" y="701"/>
                </a:cxn>
                <a:cxn ang="0">
                  <a:pos x="2621" y="504"/>
                </a:cxn>
                <a:cxn ang="0">
                  <a:pos x="2693" y="374"/>
                </a:cxn>
              </a:cxnLst>
              <a:rect l="0" t="0" r="r" b="b"/>
              <a:pathLst>
                <a:path w="2723" h="1091">
                  <a:moveTo>
                    <a:pt x="2723" y="299"/>
                  </a:moveTo>
                  <a:lnTo>
                    <a:pt x="2715" y="240"/>
                  </a:lnTo>
                  <a:lnTo>
                    <a:pt x="2656" y="195"/>
                  </a:lnTo>
                  <a:lnTo>
                    <a:pt x="2370" y="72"/>
                  </a:lnTo>
                  <a:lnTo>
                    <a:pt x="2303" y="54"/>
                  </a:lnTo>
                  <a:lnTo>
                    <a:pt x="2585" y="186"/>
                  </a:lnTo>
                  <a:lnTo>
                    <a:pt x="2591" y="192"/>
                  </a:lnTo>
                  <a:lnTo>
                    <a:pt x="2597" y="198"/>
                  </a:lnTo>
                  <a:lnTo>
                    <a:pt x="2621" y="228"/>
                  </a:lnTo>
                  <a:lnTo>
                    <a:pt x="2639" y="258"/>
                  </a:lnTo>
                  <a:lnTo>
                    <a:pt x="2646" y="270"/>
                  </a:lnTo>
                  <a:lnTo>
                    <a:pt x="2639" y="276"/>
                  </a:lnTo>
                  <a:lnTo>
                    <a:pt x="2603" y="282"/>
                  </a:lnTo>
                  <a:lnTo>
                    <a:pt x="2555" y="282"/>
                  </a:lnTo>
                  <a:lnTo>
                    <a:pt x="2507" y="276"/>
                  </a:lnTo>
                  <a:lnTo>
                    <a:pt x="2453" y="264"/>
                  </a:lnTo>
                  <a:lnTo>
                    <a:pt x="2394" y="246"/>
                  </a:lnTo>
                  <a:lnTo>
                    <a:pt x="2340" y="222"/>
                  </a:lnTo>
                  <a:lnTo>
                    <a:pt x="2321" y="216"/>
                  </a:lnTo>
                  <a:lnTo>
                    <a:pt x="2297" y="204"/>
                  </a:lnTo>
                  <a:lnTo>
                    <a:pt x="2171" y="126"/>
                  </a:lnTo>
                  <a:lnTo>
                    <a:pt x="2165" y="120"/>
                  </a:lnTo>
                  <a:lnTo>
                    <a:pt x="2154" y="102"/>
                  </a:lnTo>
                  <a:lnTo>
                    <a:pt x="2112" y="66"/>
                  </a:lnTo>
                  <a:lnTo>
                    <a:pt x="2064" y="24"/>
                  </a:lnTo>
                  <a:lnTo>
                    <a:pt x="2046" y="6"/>
                  </a:lnTo>
                  <a:lnTo>
                    <a:pt x="2034" y="0"/>
                  </a:lnTo>
                  <a:lnTo>
                    <a:pt x="2088" y="72"/>
                  </a:lnTo>
                  <a:lnTo>
                    <a:pt x="2106" y="108"/>
                  </a:lnTo>
                  <a:lnTo>
                    <a:pt x="2106" y="108"/>
                  </a:lnTo>
                  <a:lnTo>
                    <a:pt x="2106" y="108"/>
                  </a:lnTo>
                  <a:lnTo>
                    <a:pt x="2106" y="114"/>
                  </a:lnTo>
                  <a:lnTo>
                    <a:pt x="2112" y="114"/>
                  </a:lnTo>
                  <a:lnTo>
                    <a:pt x="2406" y="516"/>
                  </a:lnTo>
                  <a:lnTo>
                    <a:pt x="2412" y="534"/>
                  </a:lnTo>
                  <a:lnTo>
                    <a:pt x="2412" y="552"/>
                  </a:lnTo>
                  <a:lnTo>
                    <a:pt x="2394" y="576"/>
                  </a:lnTo>
                  <a:lnTo>
                    <a:pt x="2364" y="588"/>
                  </a:lnTo>
                  <a:lnTo>
                    <a:pt x="2321" y="588"/>
                  </a:lnTo>
                  <a:lnTo>
                    <a:pt x="2279" y="564"/>
                  </a:lnTo>
                  <a:lnTo>
                    <a:pt x="2237" y="534"/>
                  </a:lnTo>
                  <a:lnTo>
                    <a:pt x="2201" y="504"/>
                  </a:lnTo>
                  <a:lnTo>
                    <a:pt x="2195" y="498"/>
                  </a:lnTo>
                  <a:lnTo>
                    <a:pt x="2189" y="492"/>
                  </a:lnTo>
                  <a:lnTo>
                    <a:pt x="2171" y="462"/>
                  </a:lnTo>
                  <a:lnTo>
                    <a:pt x="2142" y="420"/>
                  </a:lnTo>
                  <a:lnTo>
                    <a:pt x="2100" y="378"/>
                  </a:lnTo>
                  <a:lnTo>
                    <a:pt x="2058" y="330"/>
                  </a:lnTo>
                  <a:lnTo>
                    <a:pt x="2040" y="318"/>
                  </a:lnTo>
                  <a:lnTo>
                    <a:pt x="2028" y="300"/>
                  </a:lnTo>
                  <a:lnTo>
                    <a:pt x="2009" y="264"/>
                  </a:lnTo>
                  <a:lnTo>
                    <a:pt x="1991" y="234"/>
                  </a:lnTo>
                  <a:lnTo>
                    <a:pt x="1985" y="210"/>
                  </a:lnTo>
                  <a:lnTo>
                    <a:pt x="1973" y="192"/>
                  </a:lnTo>
                  <a:lnTo>
                    <a:pt x="1967" y="180"/>
                  </a:lnTo>
                  <a:lnTo>
                    <a:pt x="1949" y="174"/>
                  </a:lnTo>
                  <a:lnTo>
                    <a:pt x="1907" y="156"/>
                  </a:lnTo>
                  <a:lnTo>
                    <a:pt x="1860" y="138"/>
                  </a:lnTo>
                  <a:lnTo>
                    <a:pt x="1836" y="132"/>
                  </a:lnTo>
                  <a:lnTo>
                    <a:pt x="1824" y="132"/>
                  </a:lnTo>
                  <a:lnTo>
                    <a:pt x="1806" y="132"/>
                  </a:lnTo>
                  <a:lnTo>
                    <a:pt x="1800" y="138"/>
                  </a:lnTo>
                  <a:lnTo>
                    <a:pt x="1794" y="144"/>
                  </a:lnTo>
                  <a:lnTo>
                    <a:pt x="1794" y="144"/>
                  </a:lnTo>
                  <a:lnTo>
                    <a:pt x="1842" y="156"/>
                  </a:lnTo>
                  <a:lnTo>
                    <a:pt x="1872" y="180"/>
                  </a:lnTo>
                  <a:lnTo>
                    <a:pt x="1889" y="204"/>
                  </a:lnTo>
                  <a:lnTo>
                    <a:pt x="1895" y="222"/>
                  </a:lnTo>
                  <a:lnTo>
                    <a:pt x="1889" y="240"/>
                  </a:lnTo>
                  <a:lnTo>
                    <a:pt x="1901" y="270"/>
                  </a:lnTo>
                  <a:lnTo>
                    <a:pt x="1919" y="318"/>
                  </a:lnTo>
                  <a:lnTo>
                    <a:pt x="1943" y="366"/>
                  </a:lnTo>
                  <a:lnTo>
                    <a:pt x="1991" y="480"/>
                  </a:lnTo>
                  <a:lnTo>
                    <a:pt x="2021" y="534"/>
                  </a:lnTo>
                  <a:lnTo>
                    <a:pt x="2040" y="582"/>
                  </a:lnTo>
                  <a:lnTo>
                    <a:pt x="2064" y="630"/>
                  </a:lnTo>
                  <a:lnTo>
                    <a:pt x="2076" y="666"/>
                  </a:lnTo>
                  <a:lnTo>
                    <a:pt x="2082" y="683"/>
                  </a:lnTo>
                  <a:lnTo>
                    <a:pt x="2070" y="695"/>
                  </a:lnTo>
                  <a:lnTo>
                    <a:pt x="2052" y="695"/>
                  </a:lnTo>
                  <a:lnTo>
                    <a:pt x="2021" y="695"/>
                  </a:lnTo>
                  <a:lnTo>
                    <a:pt x="1997" y="695"/>
                  </a:lnTo>
                  <a:lnTo>
                    <a:pt x="1973" y="689"/>
                  </a:lnTo>
                  <a:lnTo>
                    <a:pt x="1955" y="683"/>
                  </a:lnTo>
                  <a:lnTo>
                    <a:pt x="1949" y="683"/>
                  </a:lnTo>
                  <a:lnTo>
                    <a:pt x="1949" y="677"/>
                  </a:lnTo>
                  <a:lnTo>
                    <a:pt x="1943" y="672"/>
                  </a:lnTo>
                  <a:lnTo>
                    <a:pt x="1913" y="636"/>
                  </a:lnTo>
                  <a:lnTo>
                    <a:pt x="1806" y="324"/>
                  </a:lnTo>
                  <a:lnTo>
                    <a:pt x="1776" y="330"/>
                  </a:lnTo>
                  <a:lnTo>
                    <a:pt x="1746" y="330"/>
                  </a:lnTo>
                  <a:lnTo>
                    <a:pt x="1703" y="312"/>
                  </a:lnTo>
                  <a:lnTo>
                    <a:pt x="1673" y="288"/>
                  </a:lnTo>
                  <a:lnTo>
                    <a:pt x="1667" y="276"/>
                  </a:lnTo>
                  <a:lnTo>
                    <a:pt x="1655" y="270"/>
                  </a:lnTo>
                  <a:lnTo>
                    <a:pt x="1637" y="276"/>
                  </a:lnTo>
                  <a:lnTo>
                    <a:pt x="1631" y="288"/>
                  </a:lnTo>
                  <a:lnTo>
                    <a:pt x="1625" y="306"/>
                  </a:lnTo>
                  <a:lnTo>
                    <a:pt x="1625" y="312"/>
                  </a:lnTo>
                  <a:lnTo>
                    <a:pt x="1643" y="318"/>
                  </a:lnTo>
                  <a:lnTo>
                    <a:pt x="1655" y="336"/>
                  </a:lnTo>
                  <a:lnTo>
                    <a:pt x="1667" y="366"/>
                  </a:lnTo>
                  <a:lnTo>
                    <a:pt x="1673" y="402"/>
                  </a:lnTo>
                  <a:lnTo>
                    <a:pt x="1673" y="408"/>
                  </a:lnTo>
                  <a:lnTo>
                    <a:pt x="1673" y="414"/>
                  </a:lnTo>
                  <a:lnTo>
                    <a:pt x="1716" y="761"/>
                  </a:lnTo>
                  <a:lnTo>
                    <a:pt x="1716" y="773"/>
                  </a:lnTo>
                  <a:lnTo>
                    <a:pt x="1716" y="779"/>
                  </a:lnTo>
                  <a:lnTo>
                    <a:pt x="1709" y="773"/>
                  </a:lnTo>
                  <a:lnTo>
                    <a:pt x="1703" y="755"/>
                  </a:lnTo>
                  <a:lnTo>
                    <a:pt x="1697" y="749"/>
                  </a:lnTo>
                  <a:lnTo>
                    <a:pt x="1691" y="737"/>
                  </a:lnTo>
                  <a:lnTo>
                    <a:pt x="1679" y="713"/>
                  </a:lnTo>
                  <a:lnTo>
                    <a:pt x="1661" y="672"/>
                  </a:lnTo>
                  <a:lnTo>
                    <a:pt x="1643" y="630"/>
                  </a:lnTo>
                  <a:lnTo>
                    <a:pt x="1613" y="582"/>
                  </a:lnTo>
                  <a:lnTo>
                    <a:pt x="1589" y="540"/>
                  </a:lnTo>
                  <a:lnTo>
                    <a:pt x="1560" y="510"/>
                  </a:lnTo>
                  <a:lnTo>
                    <a:pt x="1536" y="492"/>
                  </a:lnTo>
                  <a:lnTo>
                    <a:pt x="1494" y="480"/>
                  </a:lnTo>
                  <a:lnTo>
                    <a:pt x="1446" y="480"/>
                  </a:lnTo>
                  <a:lnTo>
                    <a:pt x="1397" y="486"/>
                  </a:lnTo>
                  <a:lnTo>
                    <a:pt x="1349" y="498"/>
                  </a:lnTo>
                  <a:lnTo>
                    <a:pt x="1248" y="528"/>
                  </a:lnTo>
                  <a:lnTo>
                    <a:pt x="1158" y="570"/>
                  </a:lnTo>
                  <a:lnTo>
                    <a:pt x="1104" y="600"/>
                  </a:lnTo>
                  <a:lnTo>
                    <a:pt x="1037" y="624"/>
                  </a:lnTo>
                  <a:lnTo>
                    <a:pt x="996" y="630"/>
                  </a:lnTo>
                  <a:lnTo>
                    <a:pt x="948" y="630"/>
                  </a:lnTo>
                  <a:lnTo>
                    <a:pt x="900" y="618"/>
                  </a:lnTo>
                  <a:lnTo>
                    <a:pt x="840" y="588"/>
                  </a:lnTo>
                  <a:lnTo>
                    <a:pt x="714" y="534"/>
                  </a:lnTo>
                  <a:lnTo>
                    <a:pt x="582" y="474"/>
                  </a:lnTo>
                  <a:lnTo>
                    <a:pt x="443" y="408"/>
                  </a:lnTo>
                  <a:lnTo>
                    <a:pt x="318" y="348"/>
                  </a:lnTo>
                  <a:lnTo>
                    <a:pt x="198" y="288"/>
                  </a:lnTo>
                  <a:lnTo>
                    <a:pt x="149" y="264"/>
                  </a:lnTo>
                  <a:lnTo>
                    <a:pt x="102" y="240"/>
                  </a:lnTo>
                  <a:lnTo>
                    <a:pt x="0" y="187"/>
                  </a:lnTo>
                  <a:lnTo>
                    <a:pt x="0" y="460"/>
                  </a:lnTo>
                  <a:lnTo>
                    <a:pt x="36" y="474"/>
                  </a:lnTo>
                  <a:lnTo>
                    <a:pt x="149" y="516"/>
                  </a:lnTo>
                  <a:lnTo>
                    <a:pt x="216" y="540"/>
                  </a:lnTo>
                  <a:lnTo>
                    <a:pt x="288" y="570"/>
                  </a:lnTo>
                  <a:lnTo>
                    <a:pt x="348" y="594"/>
                  </a:lnTo>
                  <a:lnTo>
                    <a:pt x="396" y="618"/>
                  </a:lnTo>
                  <a:lnTo>
                    <a:pt x="432" y="636"/>
                  </a:lnTo>
                  <a:lnTo>
                    <a:pt x="461" y="654"/>
                  </a:lnTo>
                  <a:lnTo>
                    <a:pt x="504" y="672"/>
                  </a:lnTo>
                  <a:lnTo>
                    <a:pt x="588" y="707"/>
                  </a:lnTo>
                  <a:lnTo>
                    <a:pt x="684" y="743"/>
                  </a:lnTo>
                  <a:lnTo>
                    <a:pt x="725" y="755"/>
                  </a:lnTo>
                  <a:lnTo>
                    <a:pt x="761" y="767"/>
                  </a:lnTo>
                  <a:lnTo>
                    <a:pt x="828" y="779"/>
                  </a:lnTo>
                  <a:lnTo>
                    <a:pt x="894" y="785"/>
                  </a:lnTo>
                  <a:lnTo>
                    <a:pt x="966" y="791"/>
                  </a:lnTo>
                  <a:lnTo>
                    <a:pt x="1031" y="791"/>
                  </a:lnTo>
                  <a:lnTo>
                    <a:pt x="1092" y="785"/>
                  </a:lnTo>
                  <a:lnTo>
                    <a:pt x="1146" y="785"/>
                  </a:lnTo>
                  <a:lnTo>
                    <a:pt x="1176" y="779"/>
                  </a:lnTo>
                  <a:lnTo>
                    <a:pt x="1188" y="779"/>
                  </a:lnTo>
                  <a:lnTo>
                    <a:pt x="1188" y="779"/>
                  </a:lnTo>
                  <a:lnTo>
                    <a:pt x="1236" y="785"/>
                  </a:lnTo>
                  <a:lnTo>
                    <a:pt x="1278" y="791"/>
                  </a:lnTo>
                  <a:lnTo>
                    <a:pt x="1307" y="803"/>
                  </a:lnTo>
                  <a:lnTo>
                    <a:pt x="1337" y="809"/>
                  </a:lnTo>
                  <a:lnTo>
                    <a:pt x="1379" y="827"/>
                  </a:lnTo>
                  <a:lnTo>
                    <a:pt x="1404" y="845"/>
                  </a:lnTo>
                  <a:lnTo>
                    <a:pt x="1416" y="863"/>
                  </a:lnTo>
                  <a:lnTo>
                    <a:pt x="1416" y="875"/>
                  </a:lnTo>
                  <a:lnTo>
                    <a:pt x="1416" y="881"/>
                  </a:lnTo>
                  <a:lnTo>
                    <a:pt x="1416" y="887"/>
                  </a:lnTo>
                  <a:lnTo>
                    <a:pt x="1410" y="887"/>
                  </a:lnTo>
                  <a:lnTo>
                    <a:pt x="1397" y="893"/>
                  </a:lnTo>
                  <a:lnTo>
                    <a:pt x="1379" y="905"/>
                  </a:lnTo>
                  <a:lnTo>
                    <a:pt x="1361" y="923"/>
                  </a:lnTo>
                  <a:lnTo>
                    <a:pt x="1355" y="941"/>
                  </a:lnTo>
                  <a:lnTo>
                    <a:pt x="1361" y="971"/>
                  </a:lnTo>
                  <a:lnTo>
                    <a:pt x="1367" y="989"/>
                  </a:lnTo>
                  <a:lnTo>
                    <a:pt x="1385" y="1007"/>
                  </a:lnTo>
                  <a:lnTo>
                    <a:pt x="1404" y="1025"/>
                  </a:lnTo>
                  <a:lnTo>
                    <a:pt x="1434" y="1049"/>
                  </a:lnTo>
                  <a:lnTo>
                    <a:pt x="1464" y="1067"/>
                  </a:lnTo>
                  <a:lnTo>
                    <a:pt x="1494" y="1085"/>
                  </a:lnTo>
                  <a:lnTo>
                    <a:pt x="1554" y="1091"/>
                  </a:lnTo>
                  <a:lnTo>
                    <a:pt x="1607" y="1085"/>
                  </a:lnTo>
                  <a:lnTo>
                    <a:pt x="1661" y="1067"/>
                  </a:lnTo>
                  <a:lnTo>
                    <a:pt x="1697" y="1043"/>
                  </a:lnTo>
                  <a:lnTo>
                    <a:pt x="1734" y="1019"/>
                  </a:lnTo>
                  <a:lnTo>
                    <a:pt x="1752" y="995"/>
                  </a:lnTo>
                  <a:lnTo>
                    <a:pt x="1758" y="989"/>
                  </a:lnTo>
                  <a:lnTo>
                    <a:pt x="1812" y="989"/>
                  </a:lnTo>
                  <a:lnTo>
                    <a:pt x="1860" y="983"/>
                  </a:lnTo>
                  <a:lnTo>
                    <a:pt x="1907" y="965"/>
                  </a:lnTo>
                  <a:lnTo>
                    <a:pt x="1943" y="941"/>
                  </a:lnTo>
                  <a:lnTo>
                    <a:pt x="1973" y="917"/>
                  </a:lnTo>
                  <a:lnTo>
                    <a:pt x="2003" y="899"/>
                  </a:lnTo>
                  <a:lnTo>
                    <a:pt x="2015" y="881"/>
                  </a:lnTo>
                  <a:lnTo>
                    <a:pt x="2021" y="875"/>
                  </a:lnTo>
                  <a:lnTo>
                    <a:pt x="2201" y="899"/>
                  </a:lnTo>
                  <a:lnTo>
                    <a:pt x="2243" y="905"/>
                  </a:lnTo>
                  <a:lnTo>
                    <a:pt x="2273" y="899"/>
                  </a:lnTo>
                  <a:lnTo>
                    <a:pt x="2327" y="887"/>
                  </a:lnTo>
                  <a:lnTo>
                    <a:pt x="2364" y="863"/>
                  </a:lnTo>
                  <a:lnTo>
                    <a:pt x="2388" y="827"/>
                  </a:lnTo>
                  <a:lnTo>
                    <a:pt x="2400" y="797"/>
                  </a:lnTo>
                  <a:lnTo>
                    <a:pt x="2400" y="767"/>
                  </a:lnTo>
                  <a:lnTo>
                    <a:pt x="2400" y="743"/>
                  </a:lnTo>
                  <a:lnTo>
                    <a:pt x="2400" y="737"/>
                  </a:lnTo>
                  <a:lnTo>
                    <a:pt x="2418" y="737"/>
                  </a:lnTo>
                  <a:lnTo>
                    <a:pt x="2436" y="731"/>
                  </a:lnTo>
                  <a:lnTo>
                    <a:pt x="2471" y="701"/>
                  </a:lnTo>
                  <a:lnTo>
                    <a:pt x="2513" y="660"/>
                  </a:lnTo>
                  <a:lnTo>
                    <a:pt x="2555" y="606"/>
                  </a:lnTo>
                  <a:lnTo>
                    <a:pt x="2591" y="552"/>
                  </a:lnTo>
                  <a:lnTo>
                    <a:pt x="2621" y="504"/>
                  </a:lnTo>
                  <a:lnTo>
                    <a:pt x="2639" y="468"/>
                  </a:lnTo>
                  <a:lnTo>
                    <a:pt x="2646" y="462"/>
                  </a:lnTo>
                  <a:lnTo>
                    <a:pt x="2646" y="456"/>
                  </a:lnTo>
                  <a:lnTo>
                    <a:pt x="2693" y="374"/>
                  </a:lnTo>
                  <a:lnTo>
                    <a:pt x="2723" y="299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7426" name="Rectangle 18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768475"/>
            <a:ext cx="7772400" cy="1736725"/>
          </a:xfrm>
        </p:spPr>
        <p:txBody>
          <a:bodyPr anchor="b"/>
          <a:lstStyle>
            <a:lvl1pPr>
              <a:defRPr sz="5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7427" name="Rectangle 19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7428" name="Rectangle 20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17429" name="Rectangle 21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17430" name="Rectangle 22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81699D35-A796-4377-94B5-945BC59BACB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4270571-CF14-4178-87A0-52A0299FE2C9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2136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2136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C98137B-6093-4AB3-8C03-EDD6F20530AC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495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717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3924300"/>
            <a:ext cx="4038600" cy="21717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>
          <a:xfrm>
            <a:off x="457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48205B34-2A70-4975-B95D-71763F13ED3B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495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495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6FCB8907-941C-4170-9690-E919DD661078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Tx" preserve="1">
  <p:cSld name="Title, 2 Conten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717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57200" y="3924300"/>
            <a:ext cx="4038600" cy="21717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half" idx="3"/>
          </p:nvPr>
        </p:nvSpPr>
        <p:spPr>
          <a:xfrm>
            <a:off x="4648200" y="1600200"/>
            <a:ext cx="4038600" cy="4495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>
          <a:xfrm>
            <a:off x="457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B7F8D9E3-9AF7-4983-9F8F-44E69448F2E2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162CA91-6171-48FC-9755-022240CF437E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7A92042-4956-4FEE-B8F0-22F0219A9400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495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495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404E8DD-BDC2-48DA-A85E-FE402CCB973D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177D9A4-F3BF-43C1-876C-938E850B35C9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46214E0-D79C-4806-AB53-D0D27A35DD81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3787ECB-A146-42CB-B0A8-270085DB6F2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0E8A001-1F19-493F-A2C9-F9D938D53D89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AC8CA6B-A577-42C8-A070-07B0B9B62357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dkHorz">
          <a:fgClr>
            <a:schemeClr val="bg2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386" name="Group 2"/>
          <p:cNvGrpSpPr>
            <a:grpSpLocks/>
          </p:cNvGrpSpPr>
          <p:nvPr/>
        </p:nvGrpSpPr>
        <p:grpSpPr bwMode="auto">
          <a:xfrm>
            <a:off x="0" y="2438400"/>
            <a:ext cx="9144000" cy="4046538"/>
            <a:chOff x="0" y="1536"/>
            <a:chExt cx="5760" cy="2549"/>
          </a:xfrm>
        </p:grpSpPr>
        <p:sp>
          <p:nvSpPr>
            <p:cNvPr id="16387" name="Rectangle 3"/>
            <p:cNvSpPr>
              <a:spLocks noChangeArrowheads="1"/>
            </p:cNvSpPr>
            <p:nvPr userDrawn="1"/>
          </p:nvSpPr>
          <p:spPr bwMode="hidden">
            <a:xfrm rot="-1424751">
              <a:off x="2121" y="2592"/>
              <a:ext cx="3072" cy="384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4118"/>
                    <a:invGamma/>
                  </a:schemeClr>
                </a:gs>
                <a:gs pos="50000">
                  <a:schemeClr val="bg1"/>
                </a:gs>
                <a:gs pos="100000">
                  <a:schemeClr val="bg1">
                    <a:gamma/>
                    <a:shade val="94118"/>
                    <a:invGamma/>
                  </a:schemeClr>
                </a:gs>
              </a:gsLst>
              <a:lin ang="189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6388" name="Freeform 4"/>
            <p:cNvSpPr>
              <a:spLocks/>
            </p:cNvSpPr>
            <p:nvPr userDrawn="1"/>
          </p:nvSpPr>
          <p:spPr bwMode="hidden">
            <a:xfrm>
              <a:off x="0" y="2664"/>
              <a:ext cx="2688" cy="122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960" y="552"/>
                </a:cxn>
                <a:cxn ang="0">
                  <a:pos x="1968" y="264"/>
                </a:cxn>
                <a:cxn ang="0">
                  <a:pos x="2028" y="270"/>
                </a:cxn>
                <a:cxn ang="0">
                  <a:pos x="2661" y="528"/>
                </a:cxn>
                <a:cxn ang="0">
                  <a:pos x="2688" y="648"/>
                </a:cxn>
                <a:cxn ang="0">
                  <a:pos x="2304" y="1080"/>
                </a:cxn>
                <a:cxn ang="0">
                  <a:pos x="1584" y="1224"/>
                </a:cxn>
                <a:cxn ang="0">
                  <a:pos x="1296" y="936"/>
                </a:cxn>
                <a:cxn ang="0">
                  <a:pos x="864" y="1032"/>
                </a:cxn>
                <a:cxn ang="0">
                  <a:pos x="0" y="552"/>
                </a:cxn>
                <a:cxn ang="0">
                  <a:pos x="0" y="0"/>
                </a:cxn>
              </a:cxnLst>
              <a:rect l="0" t="0" r="r" b="b"/>
              <a:pathLst>
                <a:path w="2688" h="1224">
                  <a:moveTo>
                    <a:pt x="0" y="0"/>
                  </a:moveTo>
                  <a:lnTo>
                    <a:pt x="960" y="552"/>
                  </a:lnTo>
                  <a:lnTo>
                    <a:pt x="1968" y="264"/>
                  </a:lnTo>
                  <a:lnTo>
                    <a:pt x="2028" y="270"/>
                  </a:lnTo>
                  <a:lnTo>
                    <a:pt x="2661" y="528"/>
                  </a:lnTo>
                  <a:lnTo>
                    <a:pt x="2688" y="648"/>
                  </a:lnTo>
                  <a:lnTo>
                    <a:pt x="2304" y="1080"/>
                  </a:lnTo>
                  <a:lnTo>
                    <a:pt x="1584" y="1224"/>
                  </a:lnTo>
                  <a:lnTo>
                    <a:pt x="1296" y="936"/>
                  </a:lnTo>
                  <a:lnTo>
                    <a:pt x="864" y="1032"/>
                  </a:lnTo>
                  <a:lnTo>
                    <a:pt x="0" y="55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6389" name="Freeform 5"/>
            <p:cNvSpPr>
              <a:spLocks/>
            </p:cNvSpPr>
            <p:nvPr userDrawn="1"/>
          </p:nvSpPr>
          <p:spPr bwMode="hidden">
            <a:xfrm>
              <a:off x="3359" y="1536"/>
              <a:ext cx="2401" cy="1232"/>
            </a:xfrm>
            <a:custGeom>
              <a:avLst/>
              <a:gdLst/>
              <a:ahLst/>
              <a:cxnLst>
                <a:cxn ang="0">
                  <a:pos x="2208" y="15"/>
                </a:cxn>
                <a:cxn ang="0">
                  <a:pos x="2088" y="57"/>
                </a:cxn>
                <a:cxn ang="0">
                  <a:pos x="1951" y="99"/>
                </a:cxn>
                <a:cxn ang="0">
                  <a:pos x="1704" y="135"/>
                </a:cxn>
                <a:cxn ang="0">
                  <a:pos x="1314" y="177"/>
                </a:cxn>
                <a:cxn ang="0">
                  <a:pos x="1176" y="189"/>
                </a:cxn>
                <a:cxn ang="0">
                  <a:pos x="1122" y="195"/>
                </a:cxn>
                <a:cxn ang="0">
                  <a:pos x="1075" y="231"/>
                </a:cxn>
                <a:cxn ang="0">
                  <a:pos x="924" y="321"/>
                </a:cxn>
                <a:cxn ang="0">
                  <a:pos x="840" y="369"/>
                </a:cxn>
                <a:cxn ang="0">
                  <a:pos x="630" y="458"/>
                </a:cxn>
                <a:cxn ang="0">
                  <a:pos x="529" y="500"/>
                </a:cxn>
                <a:cxn ang="0">
                  <a:pos x="487" y="542"/>
                </a:cxn>
                <a:cxn ang="0">
                  <a:pos x="457" y="590"/>
                </a:cxn>
                <a:cxn ang="0">
                  <a:pos x="402" y="638"/>
                </a:cxn>
                <a:cxn ang="0">
                  <a:pos x="330" y="758"/>
                </a:cxn>
                <a:cxn ang="0">
                  <a:pos x="312" y="788"/>
                </a:cxn>
                <a:cxn ang="0">
                  <a:pos x="252" y="824"/>
                </a:cxn>
                <a:cxn ang="0">
                  <a:pos x="84" y="926"/>
                </a:cxn>
                <a:cxn ang="0">
                  <a:pos x="0" y="992"/>
                </a:cxn>
                <a:cxn ang="0">
                  <a:pos x="12" y="1040"/>
                </a:cxn>
                <a:cxn ang="0">
                  <a:pos x="132" y="1034"/>
                </a:cxn>
                <a:cxn ang="0">
                  <a:pos x="336" y="980"/>
                </a:cxn>
                <a:cxn ang="0">
                  <a:pos x="529" y="896"/>
                </a:cxn>
                <a:cxn ang="0">
                  <a:pos x="576" y="872"/>
                </a:cxn>
                <a:cxn ang="0">
                  <a:pos x="714" y="848"/>
                </a:cxn>
                <a:cxn ang="0">
                  <a:pos x="966" y="794"/>
                </a:cxn>
                <a:cxn ang="0">
                  <a:pos x="1212" y="782"/>
                </a:cxn>
                <a:cxn ang="0">
                  <a:pos x="1416" y="872"/>
                </a:cxn>
                <a:cxn ang="0">
                  <a:pos x="1464" y="932"/>
                </a:cxn>
                <a:cxn ang="0">
                  <a:pos x="1440" y="992"/>
                </a:cxn>
                <a:cxn ang="0">
                  <a:pos x="1302" y="1040"/>
                </a:cxn>
                <a:cxn ang="0">
                  <a:pos x="1158" y="1100"/>
                </a:cxn>
                <a:cxn ang="0">
                  <a:pos x="1093" y="1148"/>
                </a:cxn>
                <a:cxn ang="0">
                  <a:pos x="1075" y="1208"/>
                </a:cxn>
                <a:cxn ang="0">
                  <a:pos x="1093" y="1232"/>
                </a:cxn>
                <a:cxn ang="0">
                  <a:pos x="1152" y="1226"/>
                </a:cxn>
                <a:cxn ang="0">
                  <a:pos x="1332" y="1208"/>
                </a:cxn>
                <a:cxn ang="0">
                  <a:pos x="1434" y="1184"/>
                </a:cxn>
                <a:cxn ang="0">
                  <a:pos x="1464" y="1172"/>
                </a:cxn>
                <a:cxn ang="0">
                  <a:pos x="1578" y="1130"/>
                </a:cxn>
                <a:cxn ang="0">
                  <a:pos x="1758" y="1064"/>
                </a:cxn>
                <a:cxn ang="0">
                  <a:pos x="1872" y="962"/>
                </a:cxn>
                <a:cxn ang="0">
                  <a:pos x="1986" y="800"/>
                </a:cxn>
                <a:cxn ang="0">
                  <a:pos x="2166" y="650"/>
                </a:cxn>
                <a:cxn ang="0">
                  <a:pos x="2257" y="590"/>
                </a:cxn>
                <a:cxn ang="0">
                  <a:pos x="2400" y="57"/>
                </a:cxn>
              </a:cxnLst>
              <a:rect l="0" t="0" r="r" b="b"/>
              <a:pathLst>
                <a:path w="2401" h="1232">
                  <a:moveTo>
                    <a:pt x="2310" y="3"/>
                  </a:moveTo>
                  <a:lnTo>
                    <a:pt x="2280" y="3"/>
                  </a:lnTo>
                  <a:lnTo>
                    <a:pt x="2208" y="15"/>
                  </a:lnTo>
                  <a:lnTo>
                    <a:pt x="2136" y="27"/>
                  </a:lnTo>
                  <a:lnTo>
                    <a:pt x="2112" y="39"/>
                  </a:lnTo>
                  <a:lnTo>
                    <a:pt x="2088" y="57"/>
                  </a:lnTo>
                  <a:lnTo>
                    <a:pt x="2082" y="63"/>
                  </a:lnTo>
                  <a:lnTo>
                    <a:pt x="2076" y="69"/>
                  </a:lnTo>
                  <a:lnTo>
                    <a:pt x="1951" y="99"/>
                  </a:lnTo>
                  <a:lnTo>
                    <a:pt x="1896" y="111"/>
                  </a:lnTo>
                  <a:lnTo>
                    <a:pt x="1836" y="117"/>
                  </a:lnTo>
                  <a:lnTo>
                    <a:pt x="1704" y="135"/>
                  </a:lnTo>
                  <a:lnTo>
                    <a:pt x="1572" y="153"/>
                  </a:lnTo>
                  <a:lnTo>
                    <a:pt x="1434" y="165"/>
                  </a:lnTo>
                  <a:lnTo>
                    <a:pt x="1314" y="177"/>
                  </a:lnTo>
                  <a:lnTo>
                    <a:pt x="1260" y="183"/>
                  </a:lnTo>
                  <a:lnTo>
                    <a:pt x="1212" y="189"/>
                  </a:lnTo>
                  <a:lnTo>
                    <a:pt x="1176" y="189"/>
                  </a:lnTo>
                  <a:lnTo>
                    <a:pt x="1146" y="195"/>
                  </a:lnTo>
                  <a:lnTo>
                    <a:pt x="1128" y="195"/>
                  </a:lnTo>
                  <a:lnTo>
                    <a:pt x="1122" y="195"/>
                  </a:lnTo>
                  <a:lnTo>
                    <a:pt x="1116" y="201"/>
                  </a:lnTo>
                  <a:lnTo>
                    <a:pt x="1105" y="207"/>
                  </a:lnTo>
                  <a:lnTo>
                    <a:pt x="1075" y="231"/>
                  </a:lnTo>
                  <a:lnTo>
                    <a:pt x="1026" y="261"/>
                  </a:lnTo>
                  <a:lnTo>
                    <a:pt x="972" y="291"/>
                  </a:lnTo>
                  <a:lnTo>
                    <a:pt x="924" y="321"/>
                  </a:lnTo>
                  <a:lnTo>
                    <a:pt x="876" y="345"/>
                  </a:lnTo>
                  <a:lnTo>
                    <a:pt x="846" y="363"/>
                  </a:lnTo>
                  <a:lnTo>
                    <a:pt x="840" y="369"/>
                  </a:lnTo>
                  <a:lnTo>
                    <a:pt x="834" y="369"/>
                  </a:lnTo>
                  <a:lnTo>
                    <a:pt x="732" y="417"/>
                  </a:lnTo>
                  <a:lnTo>
                    <a:pt x="630" y="458"/>
                  </a:lnTo>
                  <a:lnTo>
                    <a:pt x="588" y="476"/>
                  </a:lnTo>
                  <a:lnTo>
                    <a:pt x="552" y="488"/>
                  </a:lnTo>
                  <a:lnTo>
                    <a:pt x="529" y="500"/>
                  </a:lnTo>
                  <a:lnTo>
                    <a:pt x="517" y="506"/>
                  </a:lnTo>
                  <a:lnTo>
                    <a:pt x="499" y="524"/>
                  </a:lnTo>
                  <a:lnTo>
                    <a:pt x="487" y="542"/>
                  </a:lnTo>
                  <a:lnTo>
                    <a:pt x="481" y="560"/>
                  </a:lnTo>
                  <a:lnTo>
                    <a:pt x="481" y="578"/>
                  </a:lnTo>
                  <a:lnTo>
                    <a:pt x="457" y="590"/>
                  </a:lnTo>
                  <a:lnTo>
                    <a:pt x="438" y="596"/>
                  </a:lnTo>
                  <a:lnTo>
                    <a:pt x="420" y="614"/>
                  </a:lnTo>
                  <a:lnTo>
                    <a:pt x="402" y="638"/>
                  </a:lnTo>
                  <a:lnTo>
                    <a:pt x="366" y="698"/>
                  </a:lnTo>
                  <a:lnTo>
                    <a:pt x="348" y="728"/>
                  </a:lnTo>
                  <a:lnTo>
                    <a:pt x="330" y="758"/>
                  </a:lnTo>
                  <a:lnTo>
                    <a:pt x="324" y="776"/>
                  </a:lnTo>
                  <a:lnTo>
                    <a:pt x="318" y="782"/>
                  </a:lnTo>
                  <a:lnTo>
                    <a:pt x="312" y="788"/>
                  </a:lnTo>
                  <a:lnTo>
                    <a:pt x="300" y="794"/>
                  </a:lnTo>
                  <a:lnTo>
                    <a:pt x="282" y="806"/>
                  </a:lnTo>
                  <a:lnTo>
                    <a:pt x="252" y="824"/>
                  </a:lnTo>
                  <a:lnTo>
                    <a:pt x="199" y="854"/>
                  </a:lnTo>
                  <a:lnTo>
                    <a:pt x="151" y="884"/>
                  </a:lnTo>
                  <a:lnTo>
                    <a:pt x="84" y="926"/>
                  </a:lnTo>
                  <a:lnTo>
                    <a:pt x="30" y="962"/>
                  </a:lnTo>
                  <a:lnTo>
                    <a:pt x="12" y="974"/>
                  </a:lnTo>
                  <a:lnTo>
                    <a:pt x="0" y="992"/>
                  </a:lnTo>
                  <a:lnTo>
                    <a:pt x="0" y="1004"/>
                  </a:lnTo>
                  <a:lnTo>
                    <a:pt x="0" y="1022"/>
                  </a:lnTo>
                  <a:lnTo>
                    <a:pt x="12" y="1040"/>
                  </a:lnTo>
                  <a:lnTo>
                    <a:pt x="42" y="1046"/>
                  </a:lnTo>
                  <a:lnTo>
                    <a:pt x="84" y="1046"/>
                  </a:lnTo>
                  <a:lnTo>
                    <a:pt x="132" y="1034"/>
                  </a:lnTo>
                  <a:lnTo>
                    <a:pt x="193" y="1022"/>
                  </a:lnTo>
                  <a:lnTo>
                    <a:pt x="264" y="1004"/>
                  </a:lnTo>
                  <a:lnTo>
                    <a:pt x="336" y="980"/>
                  </a:lnTo>
                  <a:lnTo>
                    <a:pt x="408" y="950"/>
                  </a:lnTo>
                  <a:lnTo>
                    <a:pt x="475" y="920"/>
                  </a:lnTo>
                  <a:lnTo>
                    <a:pt x="529" y="896"/>
                  </a:lnTo>
                  <a:lnTo>
                    <a:pt x="564" y="878"/>
                  </a:lnTo>
                  <a:lnTo>
                    <a:pt x="570" y="872"/>
                  </a:lnTo>
                  <a:lnTo>
                    <a:pt x="576" y="872"/>
                  </a:lnTo>
                  <a:lnTo>
                    <a:pt x="606" y="872"/>
                  </a:lnTo>
                  <a:lnTo>
                    <a:pt x="648" y="866"/>
                  </a:lnTo>
                  <a:lnTo>
                    <a:pt x="714" y="848"/>
                  </a:lnTo>
                  <a:lnTo>
                    <a:pt x="793" y="830"/>
                  </a:lnTo>
                  <a:lnTo>
                    <a:pt x="876" y="812"/>
                  </a:lnTo>
                  <a:lnTo>
                    <a:pt x="966" y="794"/>
                  </a:lnTo>
                  <a:lnTo>
                    <a:pt x="1063" y="782"/>
                  </a:lnTo>
                  <a:lnTo>
                    <a:pt x="1152" y="776"/>
                  </a:lnTo>
                  <a:lnTo>
                    <a:pt x="1212" y="782"/>
                  </a:lnTo>
                  <a:lnTo>
                    <a:pt x="1284" y="806"/>
                  </a:lnTo>
                  <a:lnTo>
                    <a:pt x="1357" y="836"/>
                  </a:lnTo>
                  <a:lnTo>
                    <a:pt x="1416" y="872"/>
                  </a:lnTo>
                  <a:lnTo>
                    <a:pt x="1434" y="890"/>
                  </a:lnTo>
                  <a:lnTo>
                    <a:pt x="1452" y="908"/>
                  </a:lnTo>
                  <a:lnTo>
                    <a:pt x="1464" y="932"/>
                  </a:lnTo>
                  <a:lnTo>
                    <a:pt x="1464" y="950"/>
                  </a:lnTo>
                  <a:lnTo>
                    <a:pt x="1458" y="968"/>
                  </a:lnTo>
                  <a:lnTo>
                    <a:pt x="1440" y="992"/>
                  </a:lnTo>
                  <a:lnTo>
                    <a:pt x="1410" y="1004"/>
                  </a:lnTo>
                  <a:lnTo>
                    <a:pt x="1369" y="1022"/>
                  </a:lnTo>
                  <a:lnTo>
                    <a:pt x="1302" y="1040"/>
                  </a:lnTo>
                  <a:lnTo>
                    <a:pt x="1248" y="1064"/>
                  </a:lnTo>
                  <a:lnTo>
                    <a:pt x="1200" y="1082"/>
                  </a:lnTo>
                  <a:lnTo>
                    <a:pt x="1158" y="1100"/>
                  </a:lnTo>
                  <a:lnTo>
                    <a:pt x="1128" y="1118"/>
                  </a:lnTo>
                  <a:lnTo>
                    <a:pt x="1110" y="1130"/>
                  </a:lnTo>
                  <a:lnTo>
                    <a:pt x="1093" y="1148"/>
                  </a:lnTo>
                  <a:lnTo>
                    <a:pt x="1081" y="1160"/>
                  </a:lnTo>
                  <a:lnTo>
                    <a:pt x="1069" y="1190"/>
                  </a:lnTo>
                  <a:lnTo>
                    <a:pt x="1075" y="1208"/>
                  </a:lnTo>
                  <a:lnTo>
                    <a:pt x="1081" y="1220"/>
                  </a:lnTo>
                  <a:lnTo>
                    <a:pt x="1087" y="1226"/>
                  </a:lnTo>
                  <a:lnTo>
                    <a:pt x="1093" y="1232"/>
                  </a:lnTo>
                  <a:lnTo>
                    <a:pt x="1110" y="1232"/>
                  </a:lnTo>
                  <a:lnTo>
                    <a:pt x="1128" y="1226"/>
                  </a:lnTo>
                  <a:lnTo>
                    <a:pt x="1152" y="1226"/>
                  </a:lnTo>
                  <a:lnTo>
                    <a:pt x="1212" y="1220"/>
                  </a:lnTo>
                  <a:lnTo>
                    <a:pt x="1272" y="1214"/>
                  </a:lnTo>
                  <a:lnTo>
                    <a:pt x="1332" y="1208"/>
                  </a:lnTo>
                  <a:lnTo>
                    <a:pt x="1393" y="1196"/>
                  </a:lnTo>
                  <a:lnTo>
                    <a:pt x="1416" y="1190"/>
                  </a:lnTo>
                  <a:lnTo>
                    <a:pt x="1434" y="1184"/>
                  </a:lnTo>
                  <a:lnTo>
                    <a:pt x="1446" y="1178"/>
                  </a:lnTo>
                  <a:lnTo>
                    <a:pt x="1452" y="1178"/>
                  </a:lnTo>
                  <a:lnTo>
                    <a:pt x="1464" y="1172"/>
                  </a:lnTo>
                  <a:lnTo>
                    <a:pt x="1488" y="1166"/>
                  </a:lnTo>
                  <a:lnTo>
                    <a:pt x="1530" y="1148"/>
                  </a:lnTo>
                  <a:lnTo>
                    <a:pt x="1578" y="1130"/>
                  </a:lnTo>
                  <a:lnTo>
                    <a:pt x="1681" y="1094"/>
                  </a:lnTo>
                  <a:lnTo>
                    <a:pt x="1722" y="1076"/>
                  </a:lnTo>
                  <a:lnTo>
                    <a:pt x="1758" y="1064"/>
                  </a:lnTo>
                  <a:lnTo>
                    <a:pt x="1812" y="1040"/>
                  </a:lnTo>
                  <a:lnTo>
                    <a:pt x="1848" y="1004"/>
                  </a:lnTo>
                  <a:lnTo>
                    <a:pt x="1872" y="962"/>
                  </a:lnTo>
                  <a:lnTo>
                    <a:pt x="1890" y="932"/>
                  </a:lnTo>
                  <a:lnTo>
                    <a:pt x="1932" y="866"/>
                  </a:lnTo>
                  <a:lnTo>
                    <a:pt x="1986" y="800"/>
                  </a:lnTo>
                  <a:lnTo>
                    <a:pt x="2046" y="740"/>
                  </a:lnTo>
                  <a:lnTo>
                    <a:pt x="2112" y="692"/>
                  </a:lnTo>
                  <a:lnTo>
                    <a:pt x="2166" y="650"/>
                  </a:lnTo>
                  <a:lnTo>
                    <a:pt x="2214" y="620"/>
                  </a:lnTo>
                  <a:lnTo>
                    <a:pt x="2244" y="596"/>
                  </a:lnTo>
                  <a:lnTo>
                    <a:pt x="2257" y="590"/>
                  </a:lnTo>
                  <a:lnTo>
                    <a:pt x="2257" y="590"/>
                  </a:lnTo>
                  <a:lnTo>
                    <a:pt x="2400" y="518"/>
                  </a:lnTo>
                  <a:lnTo>
                    <a:pt x="2400" y="57"/>
                  </a:lnTo>
                  <a:lnTo>
                    <a:pt x="2401" y="0"/>
                  </a:lnTo>
                  <a:lnTo>
                    <a:pt x="2310" y="3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390" name="Freeform 6"/>
            <p:cNvSpPr>
              <a:spLocks/>
            </p:cNvSpPr>
            <p:nvPr userDrawn="1"/>
          </p:nvSpPr>
          <p:spPr bwMode="hidden">
            <a:xfrm>
              <a:off x="3792" y="1536"/>
              <a:ext cx="1968" cy="762"/>
            </a:xfrm>
            <a:custGeom>
              <a:avLst/>
              <a:gdLst/>
              <a:ahLst/>
              <a:cxnLst>
                <a:cxn ang="0">
                  <a:pos x="965" y="165"/>
                </a:cxn>
                <a:cxn ang="0">
                  <a:pos x="696" y="200"/>
                </a:cxn>
                <a:cxn ang="0">
                  <a:pos x="693" y="237"/>
                </a:cxn>
                <a:cxn ang="0">
                  <a:pos x="924" y="258"/>
                </a:cxn>
                <a:cxn ang="0">
                  <a:pos x="993" y="267"/>
                </a:cxn>
                <a:cxn ang="0">
                  <a:pos x="681" y="291"/>
                </a:cxn>
                <a:cxn ang="0">
                  <a:pos x="633" y="309"/>
                </a:cxn>
                <a:cxn ang="0">
                  <a:pos x="645" y="336"/>
                </a:cxn>
                <a:cxn ang="0">
                  <a:pos x="672" y="351"/>
                </a:cxn>
                <a:cxn ang="0">
                  <a:pos x="984" y="333"/>
                </a:cxn>
                <a:cxn ang="0">
                  <a:pos x="1080" y="357"/>
                </a:cxn>
                <a:cxn ang="0">
                  <a:pos x="624" y="492"/>
                </a:cxn>
                <a:cxn ang="0">
                  <a:pos x="616" y="536"/>
                </a:cxn>
                <a:cxn ang="0">
                  <a:pos x="8" y="724"/>
                </a:cxn>
                <a:cxn ang="0">
                  <a:pos x="0" y="756"/>
                </a:cxn>
                <a:cxn ang="0">
                  <a:pos x="27" y="762"/>
                </a:cxn>
                <a:cxn ang="0">
                  <a:pos x="664" y="564"/>
                </a:cxn>
                <a:cxn ang="0">
                  <a:pos x="856" y="600"/>
                </a:cxn>
                <a:cxn ang="0">
                  <a:pos x="1158" y="507"/>
                </a:cxn>
                <a:cxn ang="0">
                  <a:pos x="1434" y="465"/>
                </a:cxn>
                <a:cxn ang="0">
                  <a:pos x="1572" y="368"/>
                </a:cxn>
                <a:cxn ang="0">
                  <a:pos x="1712" y="340"/>
                </a:cxn>
                <a:cxn ang="0">
                  <a:pos x="1856" y="328"/>
                </a:cxn>
                <a:cxn ang="0">
                  <a:pos x="1968" y="330"/>
                </a:cxn>
                <a:cxn ang="0">
                  <a:pos x="1968" y="0"/>
                </a:cxn>
                <a:cxn ang="0">
                  <a:pos x="1934" y="3"/>
                </a:cxn>
                <a:cxn ang="0">
                  <a:pos x="1832" y="5"/>
                </a:cxn>
                <a:cxn ang="0">
                  <a:pos x="1682" y="35"/>
                </a:cxn>
                <a:cxn ang="0">
                  <a:pos x="1643" y="72"/>
                </a:cxn>
                <a:cxn ang="0">
                  <a:pos x="1392" y="119"/>
                </a:cxn>
              </a:cxnLst>
              <a:rect l="0" t="0" r="r" b="b"/>
              <a:pathLst>
                <a:path w="1968" h="762">
                  <a:moveTo>
                    <a:pt x="965" y="165"/>
                  </a:moveTo>
                  <a:lnTo>
                    <a:pt x="696" y="200"/>
                  </a:lnTo>
                  <a:lnTo>
                    <a:pt x="693" y="237"/>
                  </a:lnTo>
                  <a:lnTo>
                    <a:pt x="924" y="258"/>
                  </a:lnTo>
                  <a:lnTo>
                    <a:pt x="993" y="267"/>
                  </a:lnTo>
                  <a:lnTo>
                    <a:pt x="681" y="291"/>
                  </a:lnTo>
                  <a:lnTo>
                    <a:pt x="633" y="309"/>
                  </a:lnTo>
                  <a:lnTo>
                    <a:pt x="645" y="336"/>
                  </a:lnTo>
                  <a:lnTo>
                    <a:pt x="672" y="351"/>
                  </a:lnTo>
                  <a:lnTo>
                    <a:pt x="984" y="333"/>
                  </a:lnTo>
                  <a:lnTo>
                    <a:pt x="1080" y="357"/>
                  </a:lnTo>
                  <a:lnTo>
                    <a:pt x="624" y="492"/>
                  </a:lnTo>
                  <a:lnTo>
                    <a:pt x="616" y="536"/>
                  </a:lnTo>
                  <a:lnTo>
                    <a:pt x="8" y="724"/>
                  </a:lnTo>
                  <a:lnTo>
                    <a:pt x="0" y="756"/>
                  </a:lnTo>
                  <a:lnTo>
                    <a:pt x="27" y="762"/>
                  </a:lnTo>
                  <a:lnTo>
                    <a:pt x="664" y="564"/>
                  </a:lnTo>
                  <a:lnTo>
                    <a:pt x="856" y="600"/>
                  </a:lnTo>
                  <a:lnTo>
                    <a:pt x="1158" y="507"/>
                  </a:lnTo>
                  <a:lnTo>
                    <a:pt x="1434" y="465"/>
                  </a:lnTo>
                  <a:lnTo>
                    <a:pt x="1572" y="368"/>
                  </a:lnTo>
                  <a:lnTo>
                    <a:pt x="1712" y="340"/>
                  </a:lnTo>
                  <a:lnTo>
                    <a:pt x="1856" y="328"/>
                  </a:lnTo>
                  <a:lnTo>
                    <a:pt x="1968" y="330"/>
                  </a:lnTo>
                  <a:lnTo>
                    <a:pt x="1968" y="0"/>
                  </a:lnTo>
                  <a:lnTo>
                    <a:pt x="1934" y="3"/>
                  </a:lnTo>
                  <a:lnTo>
                    <a:pt x="1832" y="5"/>
                  </a:lnTo>
                  <a:lnTo>
                    <a:pt x="1682" y="35"/>
                  </a:lnTo>
                  <a:lnTo>
                    <a:pt x="1643" y="72"/>
                  </a:lnTo>
                  <a:lnTo>
                    <a:pt x="1392" y="119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81961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391" name="Freeform 7"/>
            <p:cNvSpPr>
              <a:spLocks/>
            </p:cNvSpPr>
            <p:nvPr userDrawn="1"/>
          </p:nvSpPr>
          <p:spPr bwMode="hidden">
            <a:xfrm>
              <a:off x="3599" y="2477"/>
              <a:ext cx="186" cy="120"/>
            </a:xfrm>
            <a:custGeom>
              <a:avLst/>
              <a:gdLst/>
              <a:ahLst/>
              <a:cxnLst>
                <a:cxn ang="0">
                  <a:pos x="185" y="0"/>
                </a:cxn>
                <a:cxn ang="0">
                  <a:pos x="185" y="6"/>
                </a:cxn>
                <a:cxn ang="0">
                  <a:pos x="185" y="18"/>
                </a:cxn>
                <a:cxn ang="0">
                  <a:pos x="185" y="36"/>
                </a:cxn>
                <a:cxn ang="0">
                  <a:pos x="179" y="54"/>
                </a:cxn>
                <a:cxn ang="0">
                  <a:pos x="161" y="72"/>
                </a:cxn>
                <a:cxn ang="0">
                  <a:pos x="137" y="96"/>
                </a:cxn>
                <a:cxn ang="0">
                  <a:pos x="101" y="108"/>
                </a:cxn>
                <a:cxn ang="0">
                  <a:pos x="47" y="120"/>
                </a:cxn>
                <a:cxn ang="0">
                  <a:pos x="29" y="120"/>
                </a:cxn>
                <a:cxn ang="0">
                  <a:pos x="17" y="114"/>
                </a:cxn>
                <a:cxn ang="0">
                  <a:pos x="0" y="96"/>
                </a:cxn>
                <a:cxn ang="0">
                  <a:pos x="0" y="78"/>
                </a:cxn>
                <a:cxn ang="0">
                  <a:pos x="0" y="72"/>
                </a:cxn>
                <a:cxn ang="0">
                  <a:pos x="185" y="0"/>
                </a:cxn>
                <a:cxn ang="0">
                  <a:pos x="185" y="0"/>
                </a:cxn>
              </a:cxnLst>
              <a:rect l="0" t="0" r="r" b="b"/>
              <a:pathLst>
                <a:path w="185" h="120">
                  <a:moveTo>
                    <a:pt x="185" y="0"/>
                  </a:moveTo>
                  <a:lnTo>
                    <a:pt x="185" y="6"/>
                  </a:lnTo>
                  <a:lnTo>
                    <a:pt x="185" y="18"/>
                  </a:lnTo>
                  <a:lnTo>
                    <a:pt x="185" y="36"/>
                  </a:lnTo>
                  <a:lnTo>
                    <a:pt x="179" y="54"/>
                  </a:lnTo>
                  <a:lnTo>
                    <a:pt x="161" y="72"/>
                  </a:lnTo>
                  <a:lnTo>
                    <a:pt x="137" y="96"/>
                  </a:lnTo>
                  <a:lnTo>
                    <a:pt x="101" y="108"/>
                  </a:lnTo>
                  <a:lnTo>
                    <a:pt x="47" y="120"/>
                  </a:lnTo>
                  <a:lnTo>
                    <a:pt x="29" y="120"/>
                  </a:lnTo>
                  <a:lnTo>
                    <a:pt x="17" y="114"/>
                  </a:lnTo>
                  <a:lnTo>
                    <a:pt x="0" y="96"/>
                  </a:lnTo>
                  <a:lnTo>
                    <a:pt x="0" y="78"/>
                  </a:lnTo>
                  <a:lnTo>
                    <a:pt x="0" y="72"/>
                  </a:lnTo>
                  <a:lnTo>
                    <a:pt x="185" y="0"/>
                  </a:lnTo>
                  <a:lnTo>
                    <a:pt x="185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392" name="Freeform 8"/>
            <p:cNvSpPr>
              <a:spLocks/>
            </p:cNvSpPr>
            <p:nvPr userDrawn="1"/>
          </p:nvSpPr>
          <p:spPr bwMode="hidden">
            <a:xfrm>
              <a:off x="3779" y="2393"/>
              <a:ext cx="185" cy="120"/>
            </a:xfrm>
            <a:custGeom>
              <a:avLst/>
              <a:gdLst/>
              <a:ahLst/>
              <a:cxnLst>
                <a:cxn ang="0">
                  <a:pos x="185" y="0"/>
                </a:cxn>
                <a:cxn ang="0">
                  <a:pos x="185" y="6"/>
                </a:cxn>
                <a:cxn ang="0">
                  <a:pos x="179" y="24"/>
                </a:cxn>
                <a:cxn ang="0">
                  <a:pos x="167" y="42"/>
                </a:cxn>
                <a:cxn ang="0">
                  <a:pos x="149" y="66"/>
                </a:cxn>
                <a:cxn ang="0">
                  <a:pos x="131" y="90"/>
                </a:cxn>
                <a:cxn ang="0">
                  <a:pos x="102" y="108"/>
                </a:cxn>
                <a:cxn ang="0">
                  <a:pos x="66" y="120"/>
                </a:cxn>
                <a:cxn ang="0">
                  <a:pos x="18" y="120"/>
                </a:cxn>
                <a:cxn ang="0">
                  <a:pos x="0" y="60"/>
                </a:cxn>
                <a:cxn ang="0">
                  <a:pos x="185" y="0"/>
                </a:cxn>
                <a:cxn ang="0">
                  <a:pos x="185" y="0"/>
                </a:cxn>
              </a:cxnLst>
              <a:rect l="0" t="0" r="r" b="b"/>
              <a:pathLst>
                <a:path w="185" h="120">
                  <a:moveTo>
                    <a:pt x="185" y="0"/>
                  </a:moveTo>
                  <a:lnTo>
                    <a:pt x="185" y="6"/>
                  </a:lnTo>
                  <a:lnTo>
                    <a:pt x="179" y="24"/>
                  </a:lnTo>
                  <a:lnTo>
                    <a:pt x="167" y="42"/>
                  </a:lnTo>
                  <a:lnTo>
                    <a:pt x="149" y="66"/>
                  </a:lnTo>
                  <a:lnTo>
                    <a:pt x="131" y="90"/>
                  </a:lnTo>
                  <a:lnTo>
                    <a:pt x="102" y="108"/>
                  </a:lnTo>
                  <a:lnTo>
                    <a:pt x="66" y="120"/>
                  </a:lnTo>
                  <a:lnTo>
                    <a:pt x="18" y="120"/>
                  </a:lnTo>
                  <a:lnTo>
                    <a:pt x="0" y="60"/>
                  </a:lnTo>
                  <a:lnTo>
                    <a:pt x="185" y="0"/>
                  </a:lnTo>
                  <a:lnTo>
                    <a:pt x="185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393" name="Freeform 9"/>
            <p:cNvSpPr>
              <a:spLocks/>
            </p:cNvSpPr>
            <p:nvPr userDrawn="1"/>
          </p:nvSpPr>
          <p:spPr bwMode="hidden">
            <a:xfrm>
              <a:off x="3839" y="1836"/>
              <a:ext cx="528" cy="275"/>
            </a:xfrm>
            <a:custGeom>
              <a:avLst/>
              <a:gdLst/>
              <a:ahLst/>
              <a:cxnLst>
                <a:cxn ang="0">
                  <a:pos x="0" y="275"/>
                </a:cxn>
                <a:cxn ang="0">
                  <a:pos x="0" y="269"/>
                </a:cxn>
                <a:cxn ang="0">
                  <a:pos x="6" y="251"/>
                </a:cxn>
                <a:cxn ang="0">
                  <a:pos x="6" y="239"/>
                </a:cxn>
                <a:cxn ang="0">
                  <a:pos x="12" y="227"/>
                </a:cxn>
                <a:cxn ang="0">
                  <a:pos x="18" y="221"/>
                </a:cxn>
                <a:cxn ang="0">
                  <a:pos x="36" y="215"/>
                </a:cxn>
                <a:cxn ang="0">
                  <a:pos x="77" y="203"/>
                </a:cxn>
                <a:cxn ang="0">
                  <a:pos x="137" y="179"/>
                </a:cxn>
                <a:cxn ang="0">
                  <a:pos x="209" y="143"/>
                </a:cxn>
                <a:cxn ang="0">
                  <a:pos x="251" y="120"/>
                </a:cxn>
                <a:cxn ang="0">
                  <a:pos x="299" y="96"/>
                </a:cxn>
                <a:cxn ang="0">
                  <a:pos x="394" y="48"/>
                </a:cxn>
                <a:cxn ang="0">
                  <a:pos x="442" y="30"/>
                </a:cxn>
                <a:cxn ang="0">
                  <a:pos x="478" y="12"/>
                </a:cxn>
                <a:cxn ang="0">
                  <a:pos x="502" y="6"/>
                </a:cxn>
                <a:cxn ang="0">
                  <a:pos x="520" y="0"/>
                </a:cxn>
                <a:cxn ang="0">
                  <a:pos x="526" y="0"/>
                </a:cxn>
                <a:cxn ang="0">
                  <a:pos x="520" y="6"/>
                </a:cxn>
                <a:cxn ang="0">
                  <a:pos x="508" y="12"/>
                </a:cxn>
                <a:cxn ang="0">
                  <a:pos x="484" y="24"/>
                </a:cxn>
                <a:cxn ang="0">
                  <a:pos x="460" y="42"/>
                </a:cxn>
                <a:cxn ang="0">
                  <a:pos x="436" y="54"/>
                </a:cxn>
                <a:cxn ang="0">
                  <a:pos x="394" y="78"/>
                </a:cxn>
                <a:cxn ang="0">
                  <a:pos x="340" y="108"/>
                </a:cxn>
                <a:cxn ang="0">
                  <a:pos x="275" y="143"/>
                </a:cxn>
                <a:cxn ang="0">
                  <a:pos x="131" y="221"/>
                </a:cxn>
                <a:cxn ang="0">
                  <a:pos x="65" y="251"/>
                </a:cxn>
                <a:cxn ang="0">
                  <a:pos x="0" y="275"/>
                </a:cxn>
                <a:cxn ang="0">
                  <a:pos x="0" y="275"/>
                </a:cxn>
              </a:cxnLst>
              <a:rect l="0" t="0" r="r" b="b"/>
              <a:pathLst>
                <a:path w="526" h="275">
                  <a:moveTo>
                    <a:pt x="0" y="275"/>
                  </a:moveTo>
                  <a:lnTo>
                    <a:pt x="0" y="269"/>
                  </a:lnTo>
                  <a:lnTo>
                    <a:pt x="6" y="251"/>
                  </a:lnTo>
                  <a:lnTo>
                    <a:pt x="6" y="239"/>
                  </a:lnTo>
                  <a:lnTo>
                    <a:pt x="12" y="227"/>
                  </a:lnTo>
                  <a:lnTo>
                    <a:pt x="18" y="221"/>
                  </a:lnTo>
                  <a:lnTo>
                    <a:pt x="36" y="215"/>
                  </a:lnTo>
                  <a:lnTo>
                    <a:pt x="77" y="203"/>
                  </a:lnTo>
                  <a:lnTo>
                    <a:pt x="137" y="179"/>
                  </a:lnTo>
                  <a:lnTo>
                    <a:pt x="209" y="143"/>
                  </a:lnTo>
                  <a:lnTo>
                    <a:pt x="251" y="120"/>
                  </a:lnTo>
                  <a:lnTo>
                    <a:pt x="299" y="96"/>
                  </a:lnTo>
                  <a:lnTo>
                    <a:pt x="394" y="48"/>
                  </a:lnTo>
                  <a:lnTo>
                    <a:pt x="442" y="30"/>
                  </a:lnTo>
                  <a:lnTo>
                    <a:pt x="478" y="12"/>
                  </a:lnTo>
                  <a:lnTo>
                    <a:pt x="502" y="6"/>
                  </a:lnTo>
                  <a:lnTo>
                    <a:pt x="520" y="0"/>
                  </a:lnTo>
                  <a:lnTo>
                    <a:pt x="526" y="0"/>
                  </a:lnTo>
                  <a:lnTo>
                    <a:pt x="520" y="6"/>
                  </a:lnTo>
                  <a:lnTo>
                    <a:pt x="508" y="12"/>
                  </a:lnTo>
                  <a:lnTo>
                    <a:pt x="484" y="24"/>
                  </a:lnTo>
                  <a:lnTo>
                    <a:pt x="460" y="42"/>
                  </a:lnTo>
                  <a:lnTo>
                    <a:pt x="436" y="54"/>
                  </a:lnTo>
                  <a:lnTo>
                    <a:pt x="394" y="78"/>
                  </a:lnTo>
                  <a:lnTo>
                    <a:pt x="340" y="108"/>
                  </a:lnTo>
                  <a:lnTo>
                    <a:pt x="275" y="143"/>
                  </a:lnTo>
                  <a:lnTo>
                    <a:pt x="131" y="221"/>
                  </a:lnTo>
                  <a:lnTo>
                    <a:pt x="65" y="251"/>
                  </a:lnTo>
                  <a:lnTo>
                    <a:pt x="0" y="275"/>
                  </a:lnTo>
                  <a:lnTo>
                    <a:pt x="0" y="275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394" name="Freeform 10"/>
            <p:cNvSpPr>
              <a:spLocks/>
            </p:cNvSpPr>
            <p:nvPr userDrawn="1"/>
          </p:nvSpPr>
          <p:spPr bwMode="hidden">
            <a:xfrm>
              <a:off x="3676" y="2015"/>
              <a:ext cx="721" cy="306"/>
            </a:xfrm>
            <a:custGeom>
              <a:avLst/>
              <a:gdLst/>
              <a:ahLst/>
              <a:cxnLst>
                <a:cxn ang="0">
                  <a:pos x="48" y="216"/>
                </a:cxn>
                <a:cxn ang="0">
                  <a:pos x="30" y="252"/>
                </a:cxn>
                <a:cxn ang="0">
                  <a:pos x="12" y="282"/>
                </a:cxn>
                <a:cxn ang="0">
                  <a:pos x="6" y="300"/>
                </a:cxn>
                <a:cxn ang="0">
                  <a:pos x="0" y="306"/>
                </a:cxn>
                <a:cxn ang="0">
                  <a:pos x="48" y="276"/>
                </a:cxn>
                <a:cxn ang="0">
                  <a:pos x="84" y="252"/>
                </a:cxn>
                <a:cxn ang="0">
                  <a:pos x="108" y="234"/>
                </a:cxn>
                <a:cxn ang="0">
                  <a:pos x="120" y="228"/>
                </a:cxn>
                <a:cxn ang="0">
                  <a:pos x="126" y="228"/>
                </a:cxn>
                <a:cxn ang="0">
                  <a:pos x="144" y="222"/>
                </a:cxn>
                <a:cxn ang="0">
                  <a:pos x="168" y="216"/>
                </a:cxn>
                <a:cxn ang="0">
                  <a:pos x="198" y="204"/>
                </a:cxn>
                <a:cxn ang="0">
                  <a:pos x="275" y="180"/>
                </a:cxn>
                <a:cxn ang="0">
                  <a:pos x="371" y="156"/>
                </a:cxn>
                <a:cxn ang="0">
                  <a:pos x="461" y="126"/>
                </a:cxn>
                <a:cxn ang="0">
                  <a:pos x="544" y="102"/>
                </a:cxn>
                <a:cxn ang="0">
                  <a:pos x="574" y="90"/>
                </a:cxn>
                <a:cxn ang="0">
                  <a:pos x="604" y="84"/>
                </a:cxn>
                <a:cxn ang="0">
                  <a:pos x="622" y="78"/>
                </a:cxn>
                <a:cxn ang="0">
                  <a:pos x="628" y="72"/>
                </a:cxn>
                <a:cxn ang="0">
                  <a:pos x="634" y="66"/>
                </a:cxn>
                <a:cxn ang="0">
                  <a:pos x="652" y="60"/>
                </a:cxn>
                <a:cxn ang="0">
                  <a:pos x="694" y="30"/>
                </a:cxn>
                <a:cxn ang="0">
                  <a:pos x="712" y="18"/>
                </a:cxn>
                <a:cxn ang="0">
                  <a:pos x="718" y="6"/>
                </a:cxn>
                <a:cxn ang="0">
                  <a:pos x="712" y="0"/>
                </a:cxn>
                <a:cxn ang="0">
                  <a:pos x="688" y="0"/>
                </a:cxn>
                <a:cxn ang="0">
                  <a:pos x="628" y="0"/>
                </a:cxn>
                <a:cxn ang="0">
                  <a:pos x="580" y="0"/>
                </a:cxn>
                <a:cxn ang="0">
                  <a:pos x="544" y="0"/>
                </a:cxn>
                <a:cxn ang="0">
                  <a:pos x="514" y="18"/>
                </a:cxn>
                <a:cxn ang="0">
                  <a:pos x="485" y="42"/>
                </a:cxn>
                <a:cxn ang="0">
                  <a:pos x="467" y="54"/>
                </a:cxn>
                <a:cxn ang="0">
                  <a:pos x="449" y="60"/>
                </a:cxn>
                <a:cxn ang="0">
                  <a:pos x="425" y="60"/>
                </a:cxn>
                <a:cxn ang="0">
                  <a:pos x="389" y="66"/>
                </a:cxn>
                <a:cxn ang="0">
                  <a:pos x="347" y="84"/>
                </a:cxn>
                <a:cxn ang="0">
                  <a:pos x="311" y="108"/>
                </a:cxn>
                <a:cxn ang="0">
                  <a:pos x="287" y="126"/>
                </a:cxn>
                <a:cxn ang="0">
                  <a:pos x="275" y="132"/>
                </a:cxn>
                <a:cxn ang="0">
                  <a:pos x="257" y="138"/>
                </a:cxn>
                <a:cxn ang="0">
                  <a:pos x="221" y="138"/>
                </a:cxn>
                <a:cxn ang="0">
                  <a:pos x="186" y="138"/>
                </a:cxn>
                <a:cxn ang="0">
                  <a:pos x="180" y="138"/>
                </a:cxn>
                <a:cxn ang="0">
                  <a:pos x="174" y="138"/>
                </a:cxn>
                <a:cxn ang="0">
                  <a:pos x="114" y="162"/>
                </a:cxn>
                <a:cxn ang="0">
                  <a:pos x="48" y="216"/>
                </a:cxn>
                <a:cxn ang="0">
                  <a:pos x="48" y="216"/>
                </a:cxn>
              </a:cxnLst>
              <a:rect l="0" t="0" r="r" b="b"/>
              <a:pathLst>
                <a:path w="718" h="306">
                  <a:moveTo>
                    <a:pt x="48" y="216"/>
                  </a:moveTo>
                  <a:lnTo>
                    <a:pt x="30" y="252"/>
                  </a:lnTo>
                  <a:lnTo>
                    <a:pt x="12" y="282"/>
                  </a:lnTo>
                  <a:lnTo>
                    <a:pt x="6" y="300"/>
                  </a:lnTo>
                  <a:lnTo>
                    <a:pt x="0" y="306"/>
                  </a:lnTo>
                  <a:lnTo>
                    <a:pt x="48" y="276"/>
                  </a:lnTo>
                  <a:lnTo>
                    <a:pt x="84" y="252"/>
                  </a:lnTo>
                  <a:lnTo>
                    <a:pt x="108" y="234"/>
                  </a:lnTo>
                  <a:lnTo>
                    <a:pt x="120" y="228"/>
                  </a:lnTo>
                  <a:lnTo>
                    <a:pt x="126" y="228"/>
                  </a:lnTo>
                  <a:lnTo>
                    <a:pt x="144" y="222"/>
                  </a:lnTo>
                  <a:lnTo>
                    <a:pt x="168" y="216"/>
                  </a:lnTo>
                  <a:lnTo>
                    <a:pt x="198" y="204"/>
                  </a:lnTo>
                  <a:lnTo>
                    <a:pt x="275" y="180"/>
                  </a:lnTo>
                  <a:lnTo>
                    <a:pt x="371" y="156"/>
                  </a:lnTo>
                  <a:lnTo>
                    <a:pt x="461" y="126"/>
                  </a:lnTo>
                  <a:lnTo>
                    <a:pt x="544" y="102"/>
                  </a:lnTo>
                  <a:lnTo>
                    <a:pt x="574" y="90"/>
                  </a:lnTo>
                  <a:lnTo>
                    <a:pt x="604" y="84"/>
                  </a:lnTo>
                  <a:lnTo>
                    <a:pt x="622" y="78"/>
                  </a:lnTo>
                  <a:lnTo>
                    <a:pt x="628" y="72"/>
                  </a:lnTo>
                  <a:lnTo>
                    <a:pt x="634" y="66"/>
                  </a:lnTo>
                  <a:lnTo>
                    <a:pt x="652" y="60"/>
                  </a:lnTo>
                  <a:lnTo>
                    <a:pt x="694" y="30"/>
                  </a:lnTo>
                  <a:lnTo>
                    <a:pt x="712" y="18"/>
                  </a:lnTo>
                  <a:lnTo>
                    <a:pt x="718" y="6"/>
                  </a:lnTo>
                  <a:lnTo>
                    <a:pt x="712" y="0"/>
                  </a:lnTo>
                  <a:lnTo>
                    <a:pt x="688" y="0"/>
                  </a:lnTo>
                  <a:lnTo>
                    <a:pt x="628" y="0"/>
                  </a:lnTo>
                  <a:lnTo>
                    <a:pt x="580" y="0"/>
                  </a:lnTo>
                  <a:lnTo>
                    <a:pt x="544" y="0"/>
                  </a:lnTo>
                  <a:lnTo>
                    <a:pt x="514" y="18"/>
                  </a:lnTo>
                  <a:lnTo>
                    <a:pt x="485" y="42"/>
                  </a:lnTo>
                  <a:lnTo>
                    <a:pt x="467" y="54"/>
                  </a:lnTo>
                  <a:lnTo>
                    <a:pt x="449" y="60"/>
                  </a:lnTo>
                  <a:lnTo>
                    <a:pt x="425" y="60"/>
                  </a:lnTo>
                  <a:lnTo>
                    <a:pt x="389" y="66"/>
                  </a:lnTo>
                  <a:lnTo>
                    <a:pt x="347" y="84"/>
                  </a:lnTo>
                  <a:lnTo>
                    <a:pt x="311" y="108"/>
                  </a:lnTo>
                  <a:lnTo>
                    <a:pt x="287" y="126"/>
                  </a:lnTo>
                  <a:lnTo>
                    <a:pt x="275" y="132"/>
                  </a:lnTo>
                  <a:lnTo>
                    <a:pt x="257" y="138"/>
                  </a:lnTo>
                  <a:lnTo>
                    <a:pt x="221" y="138"/>
                  </a:lnTo>
                  <a:lnTo>
                    <a:pt x="186" y="138"/>
                  </a:lnTo>
                  <a:lnTo>
                    <a:pt x="180" y="138"/>
                  </a:lnTo>
                  <a:lnTo>
                    <a:pt x="174" y="138"/>
                  </a:lnTo>
                  <a:lnTo>
                    <a:pt x="114" y="162"/>
                  </a:lnTo>
                  <a:lnTo>
                    <a:pt x="48" y="216"/>
                  </a:lnTo>
                  <a:lnTo>
                    <a:pt x="48" y="21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395" name="Freeform 11"/>
            <p:cNvSpPr>
              <a:spLocks/>
            </p:cNvSpPr>
            <p:nvPr userDrawn="1"/>
          </p:nvSpPr>
          <p:spPr bwMode="hidden">
            <a:xfrm>
              <a:off x="3358" y="1890"/>
              <a:ext cx="2400" cy="881"/>
            </a:xfrm>
            <a:custGeom>
              <a:avLst/>
              <a:gdLst/>
              <a:ahLst/>
              <a:cxnLst>
                <a:cxn ang="0">
                  <a:pos x="2231" y="54"/>
                </a:cxn>
                <a:cxn ang="0">
                  <a:pos x="2189" y="54"/>
                </a:cxn>
                <a:cxn ang="0">
                  <a:pos x="2147" y="66"/>
                </a:cxn>
                <a:cxn ang="0">
                  <a:pos x="2021" y="101"/>
                </a:cxn>
                <a:cxn ang="0">
                  <a:pos x="1956" y="119"/>
                </a:cxn>
                <a:cxn ang="0">
                  <a:pos x="1860" y="167"/>
                </a:cxn>
                <a:cxn ang="0">
                  <a:pos x="1836" y="245"/>
                </a:cxn>
                <a:cxn ang="0">
                  <a:pos x="1842" y="305"/>
                </a:cxn>
                <a:cxn ang="0">
                  <a:pos x="1758" y="317"/>
                </a:cxn>
                <a:cxn ang="0">
                  <a:pos x="1597" y="263"/>
                </a:cxn>
                <a:cxn ang="0">
                  <a:pos x="1507" y="257"/>
                </a:cxn>
                <a:cxn ang="0">
                  <a:pos x="1399" y="311"/>
                </a:cxn>
                <a:cxn ang="0">
                  <a:pos x="1334" y="353"/>
                </a:cxn>
                <a:cxn ang="0">
                  <a:pos x="1310" y="359"/>
                </a:cxn>
                <a:cxn ang="0">
                  <a:pos x="1214" y="371"/>
                </a:cxn>
                <a:cxn ang="0">
                  <a:pos x="1160" y="365"/>
                </a:cxn>
                <a:cxn ang="0">
                  <a:pos x="1053" y="371"/>
                </a:cxn>
                <a:cxn ang="0">
                  <a:pos x="957" y="383"/>
                </a:cxn>
                <a:cxn ang="0">
                  <a:pos x="921" y="401"/>
                </a:cxn>
                <a:cxn ang="0">
                  <a:pos x="819" y="419"/>
                </a:cxn>
                <a:cxn ang="0">
                  <a:pos x="778" y="419"/>
                </a:cxn>
                <a:cxn ang="0">
                  <a:pos x="664" y="437"/>
                </a:cxn>
                <a:cxn ang="0">
                  <a:pos x="598" y="473"/>
                </a:cxn>
                <a:cxn ang="0">
                  <a:pos x="503" y="467"/>
                </a:cxn>
                <a:cxn ang="0">
                  <a:pos x="431" y="491"/>
                </a:cxn>
                <a:cxn ang="0">
                  <a:pos x="413" y="539"/>
                </a:cxn>
                <a:cxn ang="0">
                  <a:pos x="347" y="569"/>
                </a:cxn>
                <a:cxn ang="0">
                  <a:pos x="222" y="599"/>
                </a:cxn>
                <a:cxn ang="0">
                  <a:pos x="138" y="647"/>
                </a:cxn>
                <a:cxn ang="0">
                  <a:pos x="108" y="659"/>
                </a:cxn>
                <a:cxn ang="0">
                  <a:pos x="0" y="671"/>
                </a:cxn>
                <a:cxn ang="0">
                  <a:pos x="84" y="695"/>
                </a:cxn>
                <a:cxn ang="0">
                  <a:pos x="263" y="653"/>
                </a:cxn>
                <a:cxn ang="0">
                  <a:pos x="473" y="569"/>
                </a:cxn>
                <a:cxn ang="0">
                  <a:pos x="568" y="521"/>
                </a:cxn>
                <a:cxn ang="0">
                  <a:pos x="646" y="515"/>
                </a:cxn>
                <a:cxn ang="0">
                  <a:pos x="873" y="461"/>
                </a:cxn>
                <a:cxn ang="0">
                  <a:pos x="1148" y="425"/>
                </a:cxn>
                <a:cxn ang="0">
                  <a:pos x="1292" y="461"/>
                </a:cxn>
                <a:cxn ang="0">
                  <a:pos x="1417" y="533"/>
                </a:cxn>
                <a:cxn ang="0">
                  <a:pos x="1435" y="617"/>
                </a:cxn>
                <a:cxn ang="0">
                  <a:pos x="1376" y="653"/>
                </a:cxn>
                <a:cxn ang="0">
                  <a:pos x="1226" y="701"/>
                </a:cxn>
                <a:cxn ang="0">
                  <a:pos x="1112" y="755"/>
                </a:cxn>
                <a:cxn ang="0">
                  <a:pos x="1065" y="809"/>
                </a:cxn>
                <a:cxn ang="0">
                  <a:pos x="1077" y="869"/>
                </a:cxn>
                <a:cxn ang="0">
                  <a:pos x="1106" y="881"/>
                </a:cxn>
                <a:cxn ang="0">
                  <a:pos x="1208" y="869"/>
                </a:cxn>
                <a:cxn ang="0">
                  <a:pos x="1388" y="857"/>
                </a:cxn>
                <a:cxn ang="0">
                  <a:pos x="1441" y="851"/>
                </a:cxn>
                <a:cxn ang="0">
                  <a:pos x="1483" y="833"/>
                </a:cxn>
                <a:cxn ang="0">
                  <a:pos x="1675" y="743"/>
                </a:cxn>
                <a:cxn ang="0">
                  <a:pos x="1806" y="689"/>
                </a:cxn>
                <a:cxn ang="0">
                  <a:pos x="1884" y="581"/>
                </a:cxn>
                <a:cxn ang="0">
                  <a:pos x="2039" y="389"/>
                </a:cxn>
                <a:cxn ang="0">
                  <a:pos x="2207" y="269"/>
                </a:cxn>
                <a:cxn ang="0">
                  <a:pos x="2249" y="239"/>
                </a:cxn>
                <a:cxn ang="0">
                  <a:pos x="2392" y="0"/>
                </a:cxn>
                <a:cxn ang="0">
                  <a:pos x="2302" y="36"/>
                </a:cxn>
              </a:cxnLst>
              <a:rect l="0" t="0" r="r" b="b"/>
              <a:pathLst>
                <a:path w="2392" h="881">
                  <a:moveTo>
                    <a:pt x="2302" y="36"/>
                  </a:moveTo>
                  <a:lnTo>
                    <a:pt x="2266" y="48"/>
                  </a:lnTo>
                  <a:lnTo>
                    <a:pt x="2231" y="54"/>
                  </a:lnTo>
                  <a:lnTo>
                    <a:pt x="2201" y="54"/>
                  </a:lnTo>
                  <a:lnTo>
                    <a:pt x="2195" y="54"/>
                  </a:lnTo>
                  <a:lnTo>
                    <a:pt x="2189" y="54"/>
                  </a:lnTo>
                  <a:lnTo>
                    <a:pt x="2189" y="54"/>
                  </a:lnTo>
                  <a:lnTo>
                    <a:pt x="2177" y="60"/>
                  </a:lnTo>
                  <a:lnTo>
                    <a:pt x="2147" y="66"/>
                  </a:lnTo>
                  <a:lnTo>
                    <a:pt x="2105" y="78"/>
                  </a:lnTo>
                  <a:lnTo>
                    <a:pt x="2057" y="89"/>
                  </a:lnTo>
                  <a:lnTo>
                    <a:pt x="2021" y="101"/>
                  </a:lnTo>
                  <a:lnTo>
                    <a:pt x="1997" y="107"/>
                  </a:lnTo>
                  <a:lnTo>
                    <a:pt x="1973" y="113"/>
                  </a:lnTo>
                  <a:lnTo>
                    <a:pt x="1956" y="119"/>
                  </a:lnTo>
                  <a:lnTo>
                    <a:pt x="1926" y="131"/>
                  </a:lnTo>
                  <a:lnTo>
                    <a:pt x="1896" y="137"/>
                  </a:lnTo>
                  <a:lnTo>
                    <a:pt x="1860" y="167"/>
                  </a:lnTo>
                  <a:lnTo>
                    <a:pt x="1842" y="191"/>
                  </a:lnTo>
                  <a:lnTo>
                    <a:pt x="1836" y="221"/>
                  </a:lnTo>
                  <a:lnTo>
                    <a:pt x="1836" y="245"/>
                  </a:lnTo>
                  <a:lnTo>
                    <a:pt x="1842" y="269"/>
                  </a:lnTo>
                  <a:lnTo>
                    <a:pt x="1842" y="293"/>
                  </a:lnTo>
                  <a:lnTo>
                    <a:pt x="1842" y="305"/>
                  </a:lnTo>
                  <a:lnTo>
                    <a:pt x="1824" y="323"/>
                  </a:lnTo>
                  <a:lnTo>
                    <a:pt x="1794" y="329"/>
                  </a:lnTo>
                  <a:lnTo>
                    <a:pt x="1758" y="317"/>
                  </a:lnTo>
                  <a:lnTo>
                    <a:pt x="1716" y="299"/>
                  </a:lnTo>
                  <a:lnTo>
                    <a:pt x="1657" y="275"/>
                  </a:lnTo>
                  <a:lnTo>
                    <a:pt x="1597" y="263"/>
                  </a:lnTo>
                  <a:lnTo>
                    <a:pt x="1543" y="257"/>
                  </a:lnTo>
                  <a:lnTo>
                    <a:pt x="1519" y="257"/>
                  </a:lnTo>
                  <a:lnTo>
                    <a:pt x="1507" y="257"/>
                  </a:lnTo>
                  <a:lnTo>
                    <a:pt x="1489" y="263"/>
                  </a:lnTo>
                  <a:lnTo>
                    <a:pt x="1459" y="275"/>
                  </a:lnTo>
                  <a:lnTo>
                    <a:pt x="1399" y="311"/>
                  </a:lnTo>
                  <a:lnTo>
                    <a:pt x="1376" y="329"/>
                  </a:lnTo>
                  <a:lnTo>
                    <a:pt x="1352" y="341"/>
                  </a:lnTo>
                  <a:lnTo>
                    <a:pt x="1334" y="353"/>
                  </a:lnTo>
                  <a:lnTo>
                    <a:pt x="1328" y="359"/>
                  </a:lnTo>
                  <a:lnTo>
                    <a:pt x="1322" y="359"/>
                  </a:lnTo>
                  <a:lnTo>
                    <a:pt x="1310" y="359"/>
                  </a:lnTo>
                  <a:lnTo>
                    <a:pt x="1286" y="365"/>
                  </a:lnTo>
                  <a:lnTo>
                    <a:pt x="1262" y="365"/>
                  </a:lnTo>
                  <a:lnTo>
                    <a:pt x="1214" y="371"/>
                  </a:lnTo>
                  <a:lnTo>
                    <a:pt x="1196" y="371"/>
                  </a:lnTo>
                  <a:lnTo>
                    <a:pt x="1178" y="365"/>
                  </a:lnTo>
                  <a:lnTo>
                    <a:pt x="1160" y="365"/>
                  </a:lnTo>
                  <a:lnTo>
                    <a:pt x="1130" y="365"/>
                  </a:lnTo>
                  <a:lnTo>
                    <a:pt x="1095" y="365"/>
                  </a:lnTo>
                  <a:lnTo>
                    <a:pt x="1053" y="371"/>
                  </a:lnTo>
                  <a:lnTo>
                    <a:pt x="1017" y="377"/>
                  </a:lnTo>
                  <a:lnTo>
                    <a:pt x="981" y="377"/>
                  </a:lnTo>
                  <a:lnTo>
                    <a:pt x="957" y="383"/>
                  </a:lnTo>
                  <a:lnTo>
                    <a:pt x="945" y="389"/>
                  </a:lnTo>
                  <a:lnTo>
                    <a:pt x="939" y="395"/>
                  </a:lnTo>
                  <a:lnTo>
                    <a:pt x="921" y="401"/>
                  </a:lnTo>
                  <a:lnTo>
                    <a:pt x="879" y="407"/>
                  </a:lnTo>
                  <a:lnTo>
                    <a:pt x="837" y="419"/>
                  </a:lnTo>
                  <a:lnTo>
                    <a:pt x="819" y="419"/>
                  </a:lnTo>
                  <a:lnTo>
                    <a:pt x="808" y="419"/>
                  </a:lnTo>
                  <a:lnTo>
                    <a:pt x="796" y="419"/>
                  </a:lnTo>
                  <a:lnTo>
                    <a:pt x="778" y="419"/>
                  </a:lnTo>
                  <a:lnTo>
                    <a:pt x="754" y="419"/>
                  </a:lnTo>
                  <a:lnTo>
                    <a:pt x="724" y="425"/>
                  </a:lnTo>
                  <a:lnTo>
                    <a:pt x="664" y="437"/>
                  </a:lnTo>
                  <a:lnTo>
                    <a:pt x="640" y="449"/>
                  </a:lnTo>
                  <a:lnTo>
                    <a:pt x="616" y="461"/>
                  </a:lnTo>
                  <a:lnTo>
                    <a:pt x="598" y="473"/>
                  </a:lnTo>
                  <a:lnTo>
                    <a:pt x="580" y="473"/>
                  </a:lnTo>
                  <a:lnTo>
                    <a:pt x="538" y="473"/>
                  </a:lnTo>
                  <a:lnTo>
                    <a:pt x="503" y="467"/>
                  </a:lnTo>
                  <a:lnTo>
                    <a:pt x="461" y="473"/>
                  </a:lnTo>
                  <a:lnTo>
                    <a:pt x="443" y="479"/>
                  </a:lnTo>
                  <a:lnTo>
                    <a:pt x="431" y="491"/>
                  </a:lnTo>
                  <a:lnTo>
                    <a:pt x="425" y="509"/>
                  </a:lnTo>
                  <a:lnTo>
                    <a:pt x="419" y="533"/>
                  </a:lnTo>
                  <a:lnTo>
                    <a:pt x="413" y="539"/>
                  </a:lnTo>
                  <a:lnTo>
                    <a:pt x="407" y="545"/>
                  </a:lnTo>
                  <a:lnTo>
                    <a:pt x="389" y="551"/>
                  </a:lnTo>
                  <a:lnTo>
                    <a:pt x="347" y="569"/>
                  </a:lnTo>
                  <a:lnTo>
                    <a:pt x="299" y="587"/>
                  </a:lnTo>
                  <a:lnTo>
                    <a:pt x="257" y="593"/>
                  </a:lnTo>
                  <a:lnTo>
                    <a:pt x="222" y="599"/>
                  </a:lnTo>
                  <a:lnTo>
                    <a:pt x="180" y="617"/>
                  </a:lnTo>
                  <a:lnTo>
                    <a:pt x="150" y="641"/>
                  </a:lnTo>
                  <a:lnTo>
                    <a:pt x="138" y="647"/>
                  </a:lnTo>
                  <a:lnTo>
                    <a:pt x="132" y="653"/>
                  </a:lnTo>
                  <a:lnTo>
                    <a:pt x="126" y="659"/>
                  </a:lnTo>
                  <a:lnTo>
                    <a:pt x="108" y="659"/>
                  </a:lnTo>
                  <a:lnTo>
                    <a:pt x="96" y="653"/>
                  </a:lnTo>
                  <a:lnTo>
                    <a:pt x="90" y="653"/>
                  </a:lnTo>
                  <a:lnTo>
                    <a:pt x="0" y="671"/>
                  </a:lnTo>
                  <a:lnTo>
                    <a:pt x="12" y="689"/>
                  </a:lnTo>
                  <a:lnTo>
                    <a:pt x="42" y="695"/>
                  </a:lnTo>
                  <a:lnTo>
                    <a:pt x="84" y="695"/>
                  </a:lnTo>
                  <a:lnTo>
                    <a:pt x="132" y="683"/>
                  </a:lnTo>
                  <a:lnTo>
                    <a:pt x="192" y="671"/>
                  </a:lnTo>
                  <a:lnTo>
                    <a:pt x="263" y="653"/>
                  </a:lnTo>
                  <a:lnTo>
                    <a:pt x="335" y="629"/>
                  </a:lnTo>
                  <a:lnTo>
                    <a:pt x="407" y="599"/>
                  </a:lnTo>
                  <a:lnTo>
                    <a:pt x="473" y="569"/>
                  </a:lnTo>
                  <a:lnTo>
                    <a:pt x="527" y="545"/>
                  </a:lnTo>
                  <a:lnTo>
                    <a:pt x="562" y="527"/>
                  </a:lnTo>
                  <a:lnTo>
                    <a:pt x="568" y="521"/>
                  </a:lnTo>
                  <a:lnTo>
                    <a:pt x="574" y="521"/>
                  </a:lnTo>
                  <a:lnTo>
                    <a:pt x="604" y="521"/>
                  </a:lnTo>
                  <a:lnTo>
                    <a:pt x="646" y="515"/>
                  </a:lnTo>
                  <a:lnTo>
                    <a:pt x="712" y="497"/>
                  </a:lnTo>
                  <a:lnTo>
                    <a:pt x="790" y="479"/>
                  </a:lnTo>
                  <a:lnTo>
                    <a:pt x="873" y="461"/>
                  </a:lnTo>
                  <a:lnTo>
                    <a:pt x="963" y="443"/>
                  </a:lnTo>
                  <a:lnTo>
                    <a:pt x="1059" y="431"/>
                  </a:lnTo>
                  <a:lnTo>
                    <a:pt x="1148" y="425"/>
                  </a:lnTo>
                  <a:lnTo>
                    <a:pt x="1178" y="425"/>
                  </a:lnTo>
                  <a:lnTo>
                    <a:pt x="1214" y="437"/>
                  </a:lnTo>
                  <a:lnTo>
                    <a:pt x="1292" y="461"/>
                  </a:lnTo>
                  <a:lnTo>
                    <a:pt x="1340" y="479"/>
                  </a:lnTo>
                  <a:lnTo>
                    <a:pt x="1382" y="503"/>
                  </a:lnTo>
                  <a:lnTo>
                    <a:pt x="1417" y="533"/>
                  </a:lnTo>
                  <a:lnTo>
                    <a:pt x="1441" y="563"/>
                  </a:lnTo>
                  <a:lnTo>
                    <a:pt x="1447" y="587"/>
                  </a:lnTo>
                  <a:lnTo>
                    <a:pt x="1435" y="617"/>
                  </a:lnTo>
                  <a:lnTo>
                    <a:pt x="1423" y="629"/>
                  </a:lnTo>
                  <a:lnTo>
                    <a:pt x="1405" y="641"/>
                  </a:lnTo>
                  <a:lnTo>
                    <a:pt x="1376" y="653"/>
                  </a:lnTo>
                  <a:lnTo>
                    <a:pt x="1346" y="665"/>
                  </a:lnTo>
                  <a:lnTo>
                    <a:pt x="1280" y="683"/>
                  </a:lnTo>
                  <a:lnTo>
                    <a:pt x="1226" y="701"/>
                  </a:lnTo>
                  <a:lnTo>
                    <a:pt x="1178" y="719"/>
                  </a:lnTo>
                  <a:lnTo>
                    <a:pt x="1142" y="743"/>
                  </a:lnTo>
                  <a:lnTo>
                    <a:pt x="1112" y="755"/>
                  </a:lnTo>
                  <a:lnTo>
                    <a:pt x="1089" y="773"/>
                  </a:lnTo>
                  <a:lnTo>
                    <a:pt x="1077" y="791"/>
                  </a:lnTo>
                  <a:lnTo>
                    <a:pt x="1065" y="809"/>
                  </a:lnTo>
                  <a:lnTo>
                    <a:pt x="1059" y="833"/>
                  </a:lnTo>
                  <a:lnTo>
                    <a:pt x="1065" y="857"/>
                  </a:lnTo>
                  <a:lnTo>
                    <a:pt x="1077" y="869"/>
                  </a:lnTo>
                  <a:lnTo>
                    <a:pt x="1083" y="875"/>
                  </a:lnTo>
                  <a:lnTo>
                    <a:pt x="1089" y="881"/>
                  </a:lnTo>
                  <a:lnTo>
                    <a:pt x="1106" y="881"/>
                  </a:lnTo>
                  <a:lnTo>
                    <a:pt x="1124" y="875"/>
                  </a:lnTo>
                  <a:lnTo>
                    <a:pt x="1148" y="875"/>
                  </a:lnTo>
                  <a:lnTo>
                    <a:pt x="1208" y="869"/>
                  </a:lnTo>
                  <a:lnTo>
                    <a:pt x="1268" y="863"/>
                  </a:lnTo>
                  <a:lnTo>
                    <a:pt x="1328" y="863"/>
                  </a:lnTo>
                  <a:lnTo>
                    <a:pt x="1388" y="857"/>
                  </a:lnTo>
                  <a:lnTo>
                    <a:pt x="1411" y="857"/>
                  </a:lnTo>
                  <a:lnTo>
                    <a:pt x="1429" y="851"/>
                  </a:lnTo>
                  <a:lnTo>
                    <a:pt x="1441" y="851"/>
                  </a:lnTo>
                  <a:lnTo>
                    <a:pt x="1447" y="851"/>
                  </a:lnTo>
                  <a:lnTo>
                    <a:pt x="1459" y="845"/>
                  </a:lnTo>
                  <a:lnTo>
                    <a:pt x="1483" y="833"/>
                  </a:lnTo>
                  <a:lnTo>
                    <a:pt x="1525" y="815"/>
                  </a:lnTo>
                  <a:lnTo>
                    <a:pt x="1573" y="791"/>
                  </a:lnTo>
                  <a:lnTo>
                    <a:pt x="1675" y="743"/>
                  </a:lnTo>
                  <a:lnTo>
                    <a:pt x="1716" y="725"/>
                  </a:lnTo>
                  <a:lnTo>
                    <a:pt x="1752" y="713"/>
                  </a:lnTo>
                  <a:lnTo>
                    <a:pt x="1806" y="689"/>
                  </a:lnTo>
                  <a:lnTo>
                    <a:pt x="1842" y="653"/>
                  </a:lnTo>
                  <a:lnTo>
                    <a:pt x="1866" y="611"/>
                  </a:lnTo>
                  <a:lnTo>
                    <a:pt x="1884" y="581"/>
                  </a:lnTo>
                  <a:lnTo>
                    <a:pt x="1926" y="515"/>
                  </a:lnTo>
                  <a:lnTo>
                    <a:pt x="1979" y="449"/>
                  </a:lnTo>
                  <a:lnTo>
                    <a:pt x="2039" y="389"/>
                  </a:lnTo>
                  <a:lnTo>
                    <a:pt x="2105" y="341"/>
                  </a:lnTo>
                  <a:lnTo>
                    <a:pt x="2159" y="299"/>
                  </a:lnTo>
                  <a:lnTo>
                    <a:pt x="2207" y="269"/>
                  </a:lnTo>
                  <a:lnTo>
                    <a:pt x="2237" y="245"/>
                  </a:lnTo>
                  <a:lnTo>
                    <a:pt x="2249" y="239"/>
                  </a:lnTo>
                  <a:lnTo>
                    <a:pt x="2249" y="239"/>
                  </a:lnTo>
                  <a:lnTo>
                    <a:pt x="2392" y="167"/>
                  </a:lnTo>
                  <a:lnTo>
                    <a:pt x="2392" y="60"/>
                  </a:lnTo>
                  <a:lnTo>
                    <a:pt x="2392" y="0"/>
                  </a:lnTo>
                  <a:lnTo>
                    <a:pt x="2344" y="18"/>
                  </a:lnTo>
                  <a:lnTo>
                    <a:pt x="2302" y="36"/>
                  </a:lnTo>
                  <a:lnTo>
                    <a:pt x="2302" y="3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396" name="Freeform 12"/>
            <p:cNvSpPr>
              <a:spLocks/>
            </p:cNvSpPr>
            <p:nvPr userDrawn="1"/>
          </p:nvSpPr>
          <p:spPr bwMode="hidden">
            <a:xfrm>
              <a:off x="3839" y="1854"/>
              <a:ext cx="577" cy="258"/>
            </a:xfrm>
            <a:custGeom>
              <a:avLst/>
              <a:gdLst/>
              <a:ahLst/>
              <a:cxnLst>
                <a:cxn ang="0">
                  <a:pos x="30" y="245"/>
                </a:cxn>
                <a:cxn ang="0">
                  <a:pos x="18" y="251"/>
                </a:cxn>
                <a:cxn ang="0">
                  <a:pos x="6" y="257"/>
                </a:cxn>
                <a:cxn ang="0">
                  <a:pos x="0" y="257"/>
                </a:cxn>
                <a:cxn ang="0">
                  <a:pos x="305" y="113"/>
                </a:cxn>
                <a:cxn ang="0">
                  <a:pos x="520" y="0"/>
                </a:cxn>
                <a:cxn ang="0">
                  <a:pos x="526" y="6"/>
                </a:cxn>
                <a:cxn ang="0">
                  <a:pos x="544" y="18"/>
                </a:cxn>
                <a:cxn ang="0">
                  <a:pos x="550" y="24"/>
                </a:cxn>
                <a:cxn ang="0">
                  <a:pos x="550" y="36"/>
                </a:cxn>
                <a:cxn ang="0">
                  <a:pos x="544" y="42"/>
                </a:cxn>
                <a:cxn ang="0">
                  <a:pos x="526" y="54"/>
                </a:cxn>
                <a:cxn ang="0">
                  <a:pos x="514" y="60"/>
                </a:cxn>
                <a:cxn ang="0">
                  <a:pos x="502" y="66"/>
                </a:cxn>
                <a:cxn ang="0">
                  <a:pos x="448" y="84"/>
                </a:cxn>
                <a:cxn ang="0">
                  <a:pos x="382" y="113"/>
                </a:cxn>
                <a:cxn ang="0">
                  <a:pos x="305" y="143"/>
                </a:cxn>
                <a:cxn ang="0">
                  <a:pos x="227" y="173"/>
                </a:cxn>
                <a:cxn ang="0">
                  <a:pos x="149" y="203"/>
                </a:cxn>
                <a:cxn ang="0">
                  <a:pos x="83" y="227"/>
                </a:cxn>
                <a:cxn ang="0">
                  <a:pos x="30" y="245"/>
                </a:cxn>
                <a:cxn ang="0">
                  <a:pos x="30" y="245"/>
                </a:cxn>
              </a:cxnLst>
              <a:rect l="0" t="0" r="r" b="b"/>
              <a:pathLst>
                <a:path w="550" h="257">
                  <a:moveTo>
                    <a:pt x="30" y="245"/>
                  </a:moveTo>
                  <a:lnTo>
                    <a:pt x="18" y="251"/>
                  </a:lnTo>
                  <a:lnTo>
                    <a:pt x="6" y="257"/>
                  </a:lnTo>
                  <a:lnTo>
                    <a:pt x="0" y="257"/>
                  </a:lnTo>
                  <a:lnTo>
                    <a:pt x="305" y="113"/>
                  </a:lnTo>
                  <a:lnTo>
                    <a:pt x="520" y="0"/>
                  </a:lnTo>
                  <a:lnTo>
                    <a:pt x="526" y="6"/>
                  </a:lnTo>
                  <a:lnTo>
                    <a:pt x="544" y="18"/>
                  </a:lnTo>
                  <a:lnTo>
                    <a:pt x="550" y="24"/>
                  </a:lnTo>
                  <a:lnTo>
                    <a:pt x="550" y="36"/>
                  </a:lnTo>
                  <a:lnTo>
                    <a:pt x="544" y="42"/>
                  </a:lnTo>
                  <a:lnTo>
                    <a:pt x="526" y="54"/>
                  </a:lnTo>
                  <a:lnTo>
                    <a:pt x="514" y="60"/>
                  </a:lnTo>
                  <a:lnTo>
                    <a:pt x="502" y="66"/>
                  </a:lnTo>
                  <a:lnTo>
                    <a:pt x="448" y="84"/>
                  </a:lnTo>
                  <a:lnTo>
                    <a:pt x="382" y="113"/>
                  </a:lnTo>
                  <a:lnTo>
                    <a:pt x="305" y="143"/>
                  </a:lnTo>
                  <a:lnTo>
                    <a:pt x="227" y="173"/>
                  </a:lnTo>
                  <a:lnTo>
                    <a:pt x="149" y="203"/>
                  </a:lnTo>
                  <a:lnTo>
                    <a:pt x="83" y="227"/>
                  </a:lnTo>
                  <a:lnTo>
                    <a:pt x="30" y="245"/>
                  </a:lnTo>
                  <a:lnTo>
                    <a:pt x="30" y="245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94118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397" name="Freeform 13"/>
            <p:cNvSpPr>
              <a:spLocks/>
            </p:cNvSpPr>
            <p:nvPr userDrawn="1"/>
          </p:nvSpPr>
          <p:spPr bwMode="hidden">
            <a:xfrm>
              <a:off x="5327" y="1642"/>
              <a:ext cx="5" cy="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5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">
                  <a:moveTo>
                    <a:pt x="0" y="0"/>
                  </a:moveTo>
                  <a:lnTo>
                    <a:pt x="5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ED1A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398" name="Freeform 14"/>
            <p:cNvSpPr>
              <a:spLocks/>
            </p:cNvSpPr>
            <p:nvPr userDrawn="1"/>
          </p:nvSpPr>
          <p:spPr bwMode="hidden">
            <a:xfrm>
              <a:off x="3839" y="1728"/>
              <a:ext cx="716" cy="383"/>
            </a:xfrm>
            <a:custGeom>
              <a:avLst/>
              <a:gdLst/>
              <a:ahLst/>
              <a:cxnLst>
                <a:cxn ang="0">
                  <a:pos x="659" y="6"/>
                </a:cxn>
                <a:cxn ang="0">
                  <a:pos x="588" y="42"/>
                </a:cxn>
                <a:cxn ang="0">
                  <a:pos x="515" y="84"/>
                </a:cxn>
                <a:cxn ang="0">
                  <a:pos x="509" y="90"/>
                </a:cxn>
                <a:cxn ang="0">
                  <a:pos x="485" y="102"/>
                </a:cxn>
                <a:cxn ang="0">
                  <a:pos x="455" y="120"/>
                </a:cxn>
                <a:cxn ang="0">
                  <a:pos x="425" y="138"/>
                </a:cxn>
                <a:cxn ang="0">
                  <a:pos x="371" y="168"/>
                </a:cxn>
                <a:cxn ang="0">
                  <a:pos x="306" y="198"/>
                </a:cxn>
                <a:cxn ang="0">
                  <a:pos x="186" y="251"/>
                </a:cxn>
                <a:cxn ang="0">
                  <a:pos x="131" y="269"/>
                </a:cxn>
                <a:cxn ang="0">
                  <a:pos x="89" y="287"/>
                </a:cxn>
                <a:cxn ang="0">
                  <a:pos x="53" y="305"/>
                </a:cxn>
                <a:cxn ang="0">
                  <a:pos x="36" y="311"/>
                </a:cxn>
                <a:cxn ang="0">
                  <a:pos x="12" y="329"/>
                </a:cxn>
                <a:cxn ang="0">
                  <a:pos x="0" y="353"/>
                </a:cxn>
                <a:cxn ang="0">
                  <a:pos x="0" y="371"/>
                </a:cxn>
                <a:cxn ang="0">
                  <a:pos x="0" y="383"/>
                </a:cxn>
                <a:cxn ang="0">
                  <a:pos x="0" y="383"/>
                </a:cxn>
                <a:cxn ang="0">
                  <a:pos x="12" y="371"/>
                </a:cxn>
                <a:cxn ang="0">
                  <a:pos x="30" y="353"/>
                </a:cxn>
                <a:cxn ang="0">
                  <a:pos x="53" y="335"/>
                </a:cxn>
                <a:cxn ang="0">
                  <a:pos x="77" y="317"/>
                </a:cxn>
                <a:cxn ang="0">
                  <a:pos x="101" y="311"/>
                </a:cxn>
                <a:cxn ang="0">
                  <a:pos x="131" y="299"/>
                </a:cxn>
                <a:cxn ang="0">
                  <a:pos x="204" y="269"/>
                </a:cxn>
                <a:cxn ang="0">
                  <a:pos x="240" y="251"/>
                </a:cxn>
                <a:cxn ang="0">
                  <a:pos x="270" y="239"/>
                </a:cxn>
                <a:cxn ang="0">
                  <a:pos x="294" y="228"/>
                </a:cxn>
                <a:cxn ang="0">
                  <a:pos x="312" y="222"/>
                </a:cxn>
                <a:cxn ang="0">
                  <a:pos x="330" y="210"/>
                </a:cxn>
                <a:cxn ang="0">
                  <a:pos x="365" y="186"/>
                </a:cxn>
                <a:cxn ang="0">
                  <a:pos x="419" y="156"/>
                </a:cxn>
                <a:cxn ang="0">
                  <a:pos x="473" y="120"/>
                </a:cxn>
                <a:cxn ang="0">
                  <a:pos x="527" y="90"/>
                </a:cxn>
                <a:cxn ang="0">
                  <a:pos x="576" y="60"/>
                </a:cxn>
                <a:cxn ang="0">
                  <a:pos x="612" y="42"/>
                </a:cxn>
                <a:cxn ang="0">
                  <a:pos x="629" y="36"/>
                </a:cxn>
                <a:cxn ang="0">
                  <a:pos x="647" y="30"/>
                </a:cxn>
                <a:cxn ang="0">
                  <a:pos x="677" y="18"/>
                </a:cxn>
                <a:cxn ang="0">
                  <a:pos x="701" y="6"/>
                </a:cxn>
                <a:cxn ang="0">
                  <a:pos x="713" y="0"/>
                </a:cxn>
                <a:cxn ang="0">
                  <a:pos x="713" y="0"/>
                </a:cxn>
                <a:cxn ang="0">
                  <a:pos x="659" y="6"/>
                </a:cxn>
                <a:cxn ang="0">
                  <a:pos x="716" y="63"/>
                </a:cxn>
              </a:cxnLst>
              <a:rect l="0" t="0" r="r" b="b"/>
              <a:pathLst>
                <a:path w="716" h="383">
                  <a:moveTo>
                    <a:pt x="659" y="6"/>
                  </a:moveTo>
                  <a:lnTo>
                    <a:pt x="588" y="42"/>
                  </a:lnTo>
                  <a:lnTo>
                    <a:pt x="515" y="84"/>
                  </a:lnTo>
                  <a:lnTo>
                    <a:pt x="509" y="90"/>
                  </a:lnTo>
                  <a:lnTo>
                    <a:pt x="485" y="102"/>
                  </a:lnTo>
                  <a:lnTo>
                    <a:pt x="455" y="120"/>
                  </a:lnTo>
                  <a:lnTo>
                    <a:pt x="425" y="138"/>
                  </a:lnTo>
                  <a:lnTo>
                    <a:pt x="371" y="168"/>
                  </a:lnTo>
                  <a:lnTo>
                    <a:pt x="306" y="198"/>
                  </a:lnTo>
                  <a:lnTo>
                    <a:pt x="186" y="251"/>
                  </a:lnTo>
                  <a:lnTo>
                    <a:pt x="131" y="269"/>
                  </a:lnTo>
                  <a:lnTo>
                    <a:pt x="89" y="287"/>
                  </a:lnTo>
                  <a:lnTo>
                    <a:pt x="53" y="305"/>
                  </a:lnTo>
                  <a:lnTo>
                    <a:pt x="36" y="311"/>
                  </a:lnTo>
                  <a:lnTo>
                    <a:pt x="12" y="329"/>
                  </a:lnTo>
                  <a:lnTo>
                    <a:pt x="0" y="353"/>
                  </a:lnTo>
                  <a:lnTo>
                    <a:pt x="0" y="371"/>
                  </a:lnTo>
                  <a:lnTo>
                    <a:pt x="0" y="383"/>
                  </a:lnTo>
                  <a:lnTo>
                    <a:pt x="0" y="383"/>
                  </a:lnTo>
                  <a:lnTo>
                    <a:pt x="12" y="371"/>
                  </a:lnTo>
                  <a:lnTo>
                    <a:pt x="30" y="353"/>
                  </a:lnTo>
                  <a:lnTo>
                    <a:pt x="53" y="335"/>
                  </a:lnTo>
                  <a:lnTo>
                    <a:pt x="77" y="317"/>
                  </a:lnTo>
                  <a:lnTo>
                    <a:pt x="101" y="311"/>
                  </a:lnTo>
                  <a:lnTo>
                    <a:pt x="131" y="299"/>
                  </a:lnTo>
                  <a:lnTo>
                    <a:pt x="204" y="269"/>
                  </a:lnTo>
                  <a:lnTo>
                    <a:pt x="240" y="251"/>
                  </a:lnTo>
                  <a:lnTo>
                    <a:pt x="270" y="239"/>
                  </a:lnTo>
                  <a:lnTo>
                    <a:pt x="294" y="228"/>
                  </a:lnTo>
                  <a:lnTo>
                    <a:pt x="312" y="222"/>
                  </a:lnTo>
                  <a:lnTo>
                    <a:pt x="330" y="210"/>
                  </a:lnTo>
                  <a:lnTo>
                    <a:pt x="365" y="186"/>
                  </a:lnTo>
                  <a:lnTo>
                    <a:pt x="419" y="156"/>
                  </a:lnTo>
                  <a:lnTo>
                    <a:pt x="473" y="120"/>
                  </a:lnTo>
                  <a:lnTo>
                    <a:pt x="527" y="90"/>
                  </a:lnTo>
                  <a:lnTo>
                    <a:pt x="576" y="60"/>
                  </a:lnTo>
                  <a:lnTo>
                    <a:pt x="612" y="42"/>
                  </a:lnTo>
                  <a:lnTo>
                    <a:pt x="629" y="36"/>
                  </a:lnTo>
                  <a:lnTo>
                    <a:pt x="647" y="30"/>
                  </a:lnTo>
                  <a:lnTo>
                    <a:pt x="677" y="18"/>
                  </a:lnTo>
                  <a:lnTo>
                    <a:pt x="701" y="6"/>
                  </a:lnTo>
                  <a:lnTo>
                    <a:pt x="713" y="0"/>
                  </a:lnTo>
                  <a:lnTo>
                    <a:pt x="713" y="0"/>
                  </a:lnTo>
                  <a:lnTo>
                    <a:pt x="659" y="6"/>
                  </a:lnTo>
                  <a:lnTo>
                    <a:pt x="716" y="63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94118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399" name="Freeform 15"/>
            <p:cNvSpPr>
              <a:spLocks/>
            </p:cNvSpPr>
            <p:nvPr userDrawn="1"/>
          </p:nvSpPr>
          <p:spPr bwMode="hidden">
            <a:xfrm>
              <a:off x="3453" y="2271"/>
              <a:ext cx="318" cy="225"/>
            </a:xfrm>
            <a:custGeom>
              <a:avLst/>
              <a:gdLst/>
              <a:ahLst/>
              <a:cxnLst>
                <a:cxn ang="0">
                  <a:pos x="6" y="225"/>
                </a:cxn>
                <a:cxn ang="0">
                  <a:pos x="0" y="195"/>
                </a:cxn>
                <a:cxn ang="0">
                  <a:pos x="315" y="0"/>
                </a:cxn>
                <a:cxn ang="0">
                  <a:pos x="303" y="27"/>
                </a:cxn>
                <a:cxn ang="0">
                  <a:pos x="318" y="42"/>
                </a:cxn>
              </a:cxnLst>
              <a:rect l="0" t="0" r="r" b="b"/>
              <a:pathLst>
                <a:path w="318" h="225">
                  <a:moveTo>
                    <a:pt x="6" y="225"/>
                  </a:moveTo>
                  <a:lnTo>
                    <a:pt x="0" y="195"/>
                  </a:lnTo>
                  <a:lnTo>
                    <a:pt x="315" y="0"/>
                  </a:lnTo>
                  <a:lnTo>
                    <a:pt x="303" y="27"/>
                  </a:lnTo>
                  <a:lnTo>
                    <a:pt x="318" y="42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94118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400" name="Freeform 16"/>
            <p:cNvSpPr>
              <a:spLocks/>
            </p:cNvSpPr>
            <p:nvPr userDrawn="1"/>
          </p:nvSpPr>
          <p:spPr bwMode="hidden">
            <a:xfrm>
              <a:off x="0" y="2658"/>
              <a:ext cx="2595" cy="933"/>
            </a:xfrm>
            <a:custGeom>
              <a:avLst/>
              <a:gdLst/>
              <a:ahLst/>
              <a:cxnLst>
                <a:cxn ang="0">
                  <a:pos x="1050" y="657"/>
                </a:cxn>
                <a:cxn ang="0">
                  <a:pos x="1581" y="690"/>
                </a:cxn>
                <a:cxn ang="0">
                  <a:pos x="1671" y="723"/>
                </a:cxn>
                <a:cxn ang="0">
                  <a:pos x="1176" y="621"/>
                </a:cxn>
                <a:cxn ang="0">
                  <a:pos x="1854" y="567"/>
                </a:cxn>
                <a:cxn ang="0">
                  <a:pos x="1869" y="612"/>
                </a:cxn>
                <a:cxn ang="0">
                  <a:pos x="2103" y="861"/>
                </a:cxn>
                <a:cxn ang="0">
                  <a:pos x="1883" y="520"/>
                </a:cxn>
                <a:cxn ang="0">
                  <a:pos x="1842" y="490"/>
                </a:cxn>
                <a:cxn ang="0">
                  <a:pos x="1770" y="466"/>
                </a:cxn>
                <a:cxn ang="0">
                  <a:pos x="1740" y="448"/>
                </a:cxn>
                <a:cxn ang="0">
                  <a:pos x="1758" y="436"/>
                </a:cxn>
                <a:cxn ang="0">
                  <a:pos x="1830" y="430"/>
                </a:cxn>
                <a:cxn ang="0">
                  <a:pos x="1877" y="424"/>
                </a:cxn>
                <a:cxn ang="0">
                  <a:pos x="1955" y="394"/>
                </a:cxn>
                <a:cxn ang="0">
                  <a:pos x="2052" y="396"/>
                </a:cxn>
                <a:cxn ang="0">
                  <a:pos x="2253" y="732"/>
                </a:cxn>
                <a:cxn ang="0">
                  <a:pos x="2415" y="933"/>
                </a:cxn>
                <a:cxn ang="0">
                  <a:pos x="2397" y="828"/>
                </a:cxn>
                <a:cxn ang="0">
                  <a:pos x="2088" y="400"/>
                </a:cxn>
                <a:cxn ang="0">
                  <a:pos x="2046" y="346"/>
                </a:cxn>
                <a:cxn ang="0">
                  <a:pos x="1997" y="304"/>
                </a:cxn>
                <a:cxn ang="0">
                  <a:pos x="1967" y="286"/>
                </a:cxn>
                <a:cxn ang="0">
                  <a:pos x="1973" y="286"/>
                </a:cxn>
                <a:cxn ang="0">
                  <a:pos x="2009" y="286"/>
                </a:cxn>
                <a:cxn ang="0">
                  <a:pos x="2082" y="322"/>
                </a:cxn>
                <a:cxn ang="0">
                  <a:pos x="2199" y="384"/>
                </a:cxn>
                <a:cxn ang="0">
                  <a:pos x="2394" y="448"/>
                </a:cxn>
                <a:cxn ang="0">
                  <a:pos x="2595" y="516"/>
                </a:cxn>
                <a:cxn ang="0">
                  <a:pos x="2388" y="424"/>
                </a:cxn>
                <a:cxn ang="0">
                  <a:pos x="2219" y="340"/>
                </a:cxn>
                <a:cxn ang="0">
                  <a:pos x="2052" y="280"/>
                </a:cxn>
                <a:cxn ang="0">
                  <a:pos x="1955" y="262"/>
                </a:cxn>
                <a:cxn ang="0">
                  <a:pos x="1877" y="274"/>
                </a:cxn>
                <a:cxn ang="0">
                  <a:pos x="1752" y="274"/>
                </a:cxn>
                <a:cxn ang="0">
                  <a:pos x="1661" y="292"/>
                </a:cxn>
                <a:cxn ang="0">
                  <a:pos x="1607" y="316"/>
                </a:cxn>
                <a:cxn ang="0">
                  <a:pos x="1589" y="322"/>
                </a:cxn>
                <a:cxn ang="0">
                  <a:pos x="1409" y="358"/>
                </a:cxn>
                <a:cxn ang="0">
                  <a:pos x="1152" y="442"/>
                </a:cxn>
                <a:cxn ang="0">
                  <a:pos x="966" y="460"/>
                </a:cxn>
                <a:cxn ang="0">
                  <a:pos x="870" y="442"/>
                </a:cxn>
                <a:cxn ang="0">
                  <a:pos x="828" y="430"/>
                </a:cxn>
                <a:cxn ang="0">
                  <a:pos x="743" y="388"/>
                </a:cxn>
                <a:cxn ang="0">
                  <a:pos x="636" y="334"/>
                </a:cxn>
                <a:cxn ang="0">
                  <a:pos x="467" y="256"/>
                </a:cxn>
                <a:cxn ang="0">
                  <a:pos x="0" y="0"/>
                </a:cxn>
                <a:cxn ang="0">
                  <a:pos x="585" y="390"/>
                </a:cxn>
                <a:cxn ang="0">
                  <a:pos x="849" y="543"/>
                </a:cxn>
                <a:cxn ang="0">
                  <a:pos x="897" y="621"/>
                </a:cxn>
              </a:cxnLst>
              <a:rect l="0" t="0" r="r" b="b"/>
              <a:pathLst>
                <a:path w="2595" h="933">
                  <a:moveTo>
                    <a:pt x="981" y="675"/>
                  </a:moveTo>
                  <a:lnTo>
                    <a:pt x="1050" y="657"/>
                  </a:lnTo>
                  <a:lnTo>
                    <a:pt x="1143" y="651"/>
                  </a:lnTo>
                  <a:lnTo>
                    <a:pt x="1581" y="690"/>
                  </a:lnTo>
                  <a:lnTo>
                    <a:pt x="1623" y="738"/>
                  </a:lnTo>
                  <a:lnTo>
                    <a:pt x="1671" y="723"/>
                  </a:lnTo>
                  <a:lnTo>
                    <a:pt x="1656" y="675"/>
                  </a:lnTo>
                  <a:lnTo>
                    <a:pt x="1176" y="621"/>
                  </a:lnTo>
                  <a:lnTo>
                    <a:pt x="1797" y="534"/>
                  </a:lnTo>
                  <a:lnTo>
                    <a:pt x="1854" y="567"/>
                  </a:lnTo>
                  <a:lnTo>
                    <a:pt x="1881" y="585"/>
                  </a:lnTo>
                  <a:lnTo>
                    <a:pt x="1869" y="612"/>
                  </a:lnTo>
                  <a:lnTo>
                    <a:pt x="1995" y="852"/>
                  </a:lnTo>
                  <a:lnTo>
                    <a:pt x="2103" y="861"/>
                  </a:lnTo>
                  <a:lnTo>
                    <a:pt x="1889" y="538"/>
                  </a:lnTo>
                  <a:lnTo>
                    <a:pt x="1883" y="520"/>
                  </a:lnTo>
                  <a:lnTo>
                    <a:pt x="1872" y="508"/>
                  </a:lnTo>
                  <a:lnTo>
                    <a:pt x="1842" y="490"/>
                  </a:lnTo>
                  <a:lnTo>
                    <a:pt x="1806" y="478"/>
                  </a:lnTo>
                  <a:lnTo>
                    <a:pt x="1770" y="466"/>
                  </a:lnTo>
                  <a:lnTo>
                    <a:pt x="1752" y="454"/>
                  </a:lnTo>
                  <a:lnTo>
                    <a:pt x="1740" y="448"/>
                  </a:lnTo>
                  <a:lnTo>
                    <a:pt x="1746" y="436"/>
                  </a:lnTo>
                  <a:lnTo>
                    <a:pt x="1758" y="436"/>
                  </a:lnTo>
                  <a:lnTo>
                    <a:pt x="1782" y="430"/>
                  </a:lnTo>
                  <a:lnTo>
                    <a:pt x="1830" y="430"/>
                  </a:lnTo>
                  <a:lnTo>
                    <a:pt x="1854" y="430"/>
                  </a:lnTo>
                  <a:lnTo>
                    <a:pt x="1877" y="424"/>
                  </a:lnTo>
                  <a:lnTo>
                    <a:pt x="1925" y="400"/>
                  </a:lnTo>
                  <a:lnTo>
                    <a:pt x="1955" y="394"/>
                  </a:lnTo>
                  <a:lnTo>
                    <a:pt x="1979" y="394"/>
                  </a:lnTo>
                  <a:lnTo>
                    <a:pt x="2052" y="396"/>
                  </a:lnTo>
                  <a:lnTo>
                    <a:pt x="2046" y="456"/>
                  </a:lnTo>
                  <a:lnTo>
                    <a:pt x="2253" y="732"/>
                  </a:lnTo>
                  <a:lnTo>
                    <a:pt x="2334" y="816"/>
                  </a:lnTo>
                  <a:lnTo>
                    <a:pt x="2415" y="933"/>
                  </a:lnTo>
                  <a:lnTo>
                    <a:pt x="2430" y="909"/>
                  </a:lnTo>
                  <a:lnTo>
                    <a:pt x="2397" y="828"/>
                  </a:lnTo>
                  <a:lnTo>
                    <a:pt x="2094" y="412"/>
                  </a:lnTo>
                  <a:lnTo>
                    <a:pt x="2088" y="400"/>
                  </a:lnTo>
                  <a:lnTo>
                    <a:pt x="2076" y="376"/>
                  </a:lnTo>
                  <a:lnTo>
                    <a:pt x="2046" y="346"/>
                  </a:lnTo>
                  <a:lnTo>
                    <a:pt x="2015" y="322"/>
                  </a:lnTo>
                  <a:lnTo>
                    <a:pt x="1997" y="304"/>
                  </a:lnTo>
                  <a:lnTo>
                    <a:pt x="1979" y="292"/>
                  </a:lnTo>
                  <a:lnTo>
                    <a:pt x="1967" y="286"/>
                  </a:lnTo>
                  <a:lnTo>
                    <a:pt x="1967" y="286"/>
                  </a:lnTo>
                  <a:lnTo>
                    <a:pt x="1973" y="286"/>
                  </a:lnTo>
                  <a:lnTo>
                    <a:pt x="1985" y="286"/>
                  </a:lnTo>
                  <a:lnTo>
                    <a:pt x="2009" y="286"/>
                  </a:lnTo>
                  <a:lnTo>
                    <a:pt x="2040" y="298"/>
                  </a:lnTo>
                  <a:lnTo>
                    <a:pt x="2082" y="322"/>
                  </a:lnTo>
                  <a:lnTo>
                    <a:pt x="2124" y="348"/>
                  </a:lnTo>
                  <a:lnTo>
                    <a:pt x="2199" y="384"/>
                  </a:lnTo>
                  <a:lnTo>
                    <a:pt x="2325" y="426"/>
                  </a:lnTo>
                  <a:lnTo>
                    <a:pt x="2394" y="448"/>
                  </a:lnTo>
                  <a:lnTo>
                    <a:pt x="2523" y="522"/>
                  </a:lnTo>
                  <a:lnTo>
                    <a:pt x="2595" y="516"/>
                  </a:lnTo>
                  <a:lnTo>
                    <a:pt x="2442" y="454"/>
                  </a:lnTo>
                  <a:lnTo>
                    <a:pt x="2388" y="424"/>
                  </a:lnTo>
                  <a:lnTo>
                    <a:pt x="2327" y="388"/>
                  </a:lnTo>
                  <a:lnTo>
                    <a:pt x="2219" y="340"/>
                  </a:lnTo>
                  <a:lnTo>
                    <a:pt x="2106" y="292"/>
                  </a:lnTo>
                  <a:lnTo>
                    <a:pt x="2052" y="280"/>
                  </a:lnTo>
                  <a:lnTo>
                    <a:pt x="2003" y="268"/>
                  </a:lnTo>
                  <a:lnTo>
                    <a:pt x="1955" y="262"/>
                  </a:lnTo>
                  <a:lnTo>
                    <a:pt x="1919" y="268"/>
                  </a:lnTo>
                  <a:lnTo>
                    <a:pt x="1877" y="274"/>
                  </a:lnTo>
                  <a:lnTo>
                    <a:pt x="1812" y="274"/>
                  </a:lnTo>
                  <a:lnTo>
                    <a:pt x="1752" y="274"/>
                  </a:lnTo>
                  <a:lnTo>
                    <a:pt x="1703" y="286"/>
                  </a:lnTo>
                  <a:lnTo>
                    <a:pt x="1661" y="292"/>
                  </a:lnTo>
                  <a:lnTo>
                    <a:pt x="1631" y="304"/>
                  </a:lnTo>
                  <a:lnTo>
                    <a:pt x="1607" y="316"/>
                  </a:lnTo>
                  <a:lnTo>
                    <a:pt x="1595" y="322"/>
                  </a:lnTo>
                  <a:lnTo>
                    <a:pt x="1589" y="322"/>
                  </a:lnTo>
                  <a:lnTo>
                    <a:pt x="1500" y="334"/>
                  </a:lnTo>
                  <a:lnTo>
                    <a:pt x="1409" y="358"/>
                  </a:lnTo>
                  <a:lnTo>
                    <a:pt x="1236" y="418"/>
                  </a:lnTo>
                  <a:lnTo>
                    <a:pt x="1152" y="442"/>
                  </a:lnTo>
                  <a:lnTo>
                    <a:pt x="1061" y="460"/>
                  </a:lnTo>
                  <a:lnTo>
                    <a:pt x="966" y="460"/>
                  </a:lnTo>
                  <a:lnTo>
                    <a:pt x="918" y="454"/>
                  </a:lnTo>
                  <a:lnTo>
                    <a:pt x="870" y="442"/>
                  </a:lnTo>
                  <a:lnTo>
                    <a:pt x="858" y="436"/>
                  </a:lnTo>
                  <a:lnTo>
                    <a:pt x="828" y="430"/>
                  </a:lnTo>
                  <a:lnTo>
                    <a:pt x="791" y="412"/>
                  </a:lnTo>
                  <a:lnTo>
                    <a:pt x="743" y="388"/>
                  </a:lnTo>
                  <a:lnTo>
                    <a:pt x="690" y="364"/>
                  </a:lnTo>
                  <a:lnTo>
                    <a:pt x="636" y="334"/>
                  </a:lnTo>
                  <a:lnTo>
                    <a:pt x="515" y="280"/>
                  </a:lnTo>
                  <a:lnTo>
                    <a:pt x="467" y="256"/>
                  </a:lnTo>
                  <a:lnTo>
                    <a:pt x="443" y="244"/>
                  </a:lnTo>
                  <a:lnTo>
                    <a:pt x="0" y="0"/>
                  </a:lnTo>
                  <a:lnTo>
                    <a:pt x="123" y="120"/>
                  </a:lnTo>
                  <a:lnTo>
                    <a:pt x="585" y="390"/>
                  </a:lnTo>
                  <a:lnTo>
                    <a:pt x="708" y="462"/>
                  </a:lnTo>
                  <a:lnTo>
                    <a:pt x="849" y="543"/>
                  </a:lnTo>
                  <a:lnTo>
                    <a:pt x="882" y="564"/>
                  </a:lnTo>
                  <a:lnTo>
                    <a:pt x="897" y="621"/>
                  </a:lnTo>
                  <a:lnTo>
                    <a:pt x="981" y="675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81961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401" name="Freeform 17"/>
            <p:cNvSpPr>
              <a:spLocks/>
            </p:cNvSpPr>
            <p:nvPr userDrawn="1"/>
          </p:nvSpPr>
          <p:spPr bwMode="hidden">
            <a:xfrm>
              <a:off x="0" y="2994"/>
              <a:ext cx="2723" cy="1091"/>
            </a:xfrm>
            <a:custGeom>
              <a:avLst/>
              <a:gdLst/>
              <a:ahLst/>
              <a:cxnLst>
                <a:cxn ang="0">
                  <a:pos x="2370" y="72"/>
                </a:cxn>
                <a:cxn ang="0">
                  <a:pos x="2597" y="198"/>
                </a:cxn>
                <a:cxn ang="0">
                  <a:pos x="2639" y="276"/>
                </a:cxn>
                <a:cxn ang="0">
                  <a:pos x="2453" y="264"/>
                </a:cxn>
                <a:cxn ang="0">
                  <a:pos x="2297" y="204"/>
                </a:cxn>
                <a:cxn ang="0">
                  <a:pos x="2112" y="66"/>
                </a:cxn>
                <a:cxn ang="0">
                  <a:pos x="2088" y="72"/>
                </a:cxn>
                <a:cxn ang="0">
                  <a:pos x="2106" y="114"/>
                </a:cxn>
                <a:cxn ang="0">
                  <a:pos x="2412" y="552"/>
                </a:cxn>
                <a:cxn ang="0">
                  <a:pos x="2279" y="564"/>
                </a:cxn>
                <a:cxn ang="0">
                  <a:pos x="2189" y="492"/>
                </a:cxn>
                <a:cxn ang="0">
                  <a:pos x="2058" y="330"/>
                </a:cxn>
                <a:cxn ang="0">
                  <a:pos x="1991" y="234"/>
                </a:cxn>
                <a:cxn ang="0">
                  <a:pos x="1949" y="174"/>
                </a:cxn>
                <a:cxn ang="0">
                  <a:pos x="1824" y="132"/>
                </a:cxn>
                <a:cxn ang="0">
                  <a:pos x="1794" y="144"/>
                </a:cxn>
                <a:cxn ang="0">
                  <a:pos x="1895" y="222"/>
                </a:cxn>
                <a:cxn ang="0">
                  <a:pos x="1943" y="366"/>
                </a:cxn>
                <a:cxn ang="0">
                  <a:pos x="2064" y="630"/>
                </a:cxn>
                <a:cxn ang="0">
                  <a:pos x="2052" y="695"/>
                </a:cxn>
                <a:cxn ang="0">
                  <a:pos x="1955" y="683"/>
                </a:cxn>
                <a:cxn ang="0">
                  <a:pos x="1913" y="636"/>
                </a:cxn>
                <a:cxn ang="0">
                  <a:pos x="1703" y="312"/>
                </a:cxn>
                <a:cxn ang="0">
                  <a:pos x="1637" y="276"/>
                </a:cxn>
                <a:cxn ang="0">
                  <a:pos x="1643" y="318"/>
                </a:cxn>
                <a:cxn ang="0">
                  <a:pos x="1673" y="408"/>
                </a:cxn>
                <a:cxn ang="0">
                  <a:pos x="1716" y="779"/>
                </a:cxn>
                <a:cxn ang="0">
                  <a:pos x="1691" y="737"/>
                </a:cxn>
                <a:cxn ang="0">
                  <a:pos x="1613" y="582"/>
                </a:cxn>
                <a:cxn ang="0">
                  <a:pos x="1494" y="480"/>
                </a:cxn>
                <a:cxn ang="0">
                  <a:pos x="1248" y="528"/>
                </a:cxn>
                <a:cxn ang="0">
                  <a:pos x="996" y="630"/>
                </a:cxn>
                <a:cxn ang="0">
                  <a:pos x="714" y="534"/>
                </a:cxn>
                <a:cxn ang="0">
                  <a:pos x="198" y="288"/>
                </a:cxn>
                <a:cxn ang="0">
                  <a:pos x="0" y="460"/>
                </a:cxn>
                <a:cxn ang="0">
                  <a:pos x="288" y="570"/>
                </a:cxn>
                <a:cxn ang="0">
                  <a:pos x="461" y="654"/>
                </a:cxn>
                <a:cxn ang="0">
                  <a:pos x="725" y="755"/>
                </a:cxn>
                <a:cxn ang="0">
                  <a:pos x="966" y="791"/>
                </a:cxn>
                <a:cxn ang="0">
                  <a:pos x="1176" y="779"/>
                </a:cxn>
                <a:cxn ang="0">
                  <a:pos x="1278" y="791"/>
                </a:cxn>
                <a:cxn ang="0">
                  <a:pos x="1404" y="845"/>
                </a:cxn>
                <a:cxn ang="0">
                  <a:pos x="1416" y="887"/>
                </a:cxn>
                <a:cxn ang="0">
                  <a:pos x="1361" y="923"/>
                </a:cxn>
                <a:cxn ang="0">
                  <a:pos x="1385" y="1007"/>
                </a:cxn>
                <a:cxn ang="0">
                  <a:pos x="1494" y="1085"/>
                </a:cxn>
                <a:cxn ang="0">
                  <a:pos x="1697" y="1043"/>
                </a:cxn>
                <a:cxn ang="0">
                  <a:pos x="1812" y="989"/>
                </a:cxn>
                <a:cxn ang="0">
                  <a:pos x="1973" y="917"/>
                </a:cxn>
                <a:cxn ang="0">
                  <a:pos x="2201" y="899"/>
                </a:cxn>
                <a:cxn ang="0">
                  <a:pos x="2364" y="863"/>
                </a:cxn>
                <a:cxn ang="0">
                  <a:pos x="2400" y="743"/>
                </a:cxn>
                <a:cxn ang="0">
                  <a:pos x="2471" y="701"/>
                </a:cxn>
                <a:cxn ang="0">
                  <a:pos x="2621" y="504"/>
                </a:cxn>
                <a:cxn ang="0">
                  <a:pos x="2693" y="374"/>
                </a:cxn>
              </a:cxnLst>
              <a:rect l="0" t="0" r="r" b="b"/>
              <a:pathLst>
                <a:path w="2723" h="1091">
                  <a:moveTo>
                    <a:pt x="2723" y="299"/>
                  </a:moveTo>
                  <a:lnTo>
                    <a:pt x="2715" y="240"/>
                  </a:lnTo>
                  <a:lnTo>
                    <a:pt x="2656" y="195"/>
                  </a:lnTo>
                  <a:lnTo>
                    <a:pt x="2370" y="72"/>
                  </a:lnTo>
                  <a:lnTo>
                    <a:pt x="2303" y="54"/>
                  </a:lnTo>
                  <a:lnTo>
                    <a:pt x="2585" y="186"/>
                  </a:lnTo>
                  <a:lnTo>
                    <a:pt x="2591" y="192"/>
                  </a:lnTo>
                  <a:lnTo>
                    <a:pt x="2597" y="198"/>
                  </a:lnTo>
                  <a:lnTo>
                    <a:pt x="2621" y="228"/>
                  </a:lnTo>
                  <a:lnTo>
                    <a:pt x="2639" y="258"/>
                  </a:lnTo>
                  <a:lnTo>
                    <a:pt x="2646" y="270"/>
                  </a:lnTo>
                  <a:lnTo>
                    <a:pt x="2639" y="276"/>
                  </a:lnTo>
                  <a:lnTo>
                    <a:pt x="2603" y="282"/>
                  </a:lnTo>
                  <a:lnTo>
                    <a:pt x="2555" y="282"/>
                  </a:lnTo>
                  <a:lnTo>
                    <a:pt x="2507" y="276"/>
                  </a:lnTo>
                  <a:lnTo>
                    <a:pt x="2453" y="264"/>
                  </a:lnTo>
                  <a:lnTo>
                    <a:pt x="2394" y="246"/>
                  </a:lnTo>
                  <a:lnTo>
                    <a:pt x="2340" y="222"/>
                  </a:lnTo>
                  <a:lnTo>
                    <a:pt x="2321" y="216"/>
                  </a:lnTo>
                  <a:lnTo>
                    <a:pt x="2297" y="204"/>
                  </a:lnTo>
                  <a:lnTo>
                    <a:pt x="2171" y="126"/>
                  </a:lnTo>
                  <a:lnTo>
                    <a:pt x="2165" y="120"/>
                  </a:lnTo>
                  <a:lnTo>
                    <a:pt x="2154" y="102"/>
                  </a:lnTo>
                  <a:lnTo>
                    <a:pt x="2112" y="66"/>
                  </a:lnTo>
                  <a:lnTo>
                    <a:pt x="2064" y="24"/>
                  </a:lnTo>
                  <a:lnTo>
                    <a:pt x="2046" y="6"/>
                  </a:lnTo>
                  <a:lnTo>
                    <a:pt x="2034" y="0"/>
                  </a:lnTo>
                  <a:lnTo>
                    <a:pt x="2088" y="72"/>
                  </a:lnTo>
                  <a:lnTo>
                    <a:pt x="2106" y="108"/>
                  </a:lnTo>
                  <a:lnTo>
                    <a:pt x="2106" y="108"/>
                  </a:lnTo>
                  <a:lnTo>
                    <a:pt x="2106" y="108"/>
                  </a:lnTo>
                  <a:lnTo>
                    <a:pt x="2106" y="114"/>
                  </a:lnTo>
                  <a:lnTo>
                    <a:pt x="2112" y="114"/>
                  </a:lnTo>
                  <a:lnTo>
                    <a:pt x="2406" y="516"/>
                  </a:lnTo>
                  <a:lnTo>
                    <a:pt x="2412" y="534"/>
                  </a:lnTo>
                  <a:lnTo>
                    <a:pt x="2412" y="552"/>
                  </a:lnTo>
                  <a:lnTo>
                    <a:pt x="2394" y="576"/>
                  </a:lnTo>
                  <a:lnTo>
                    <a:pt x="2364" y="588"/>
                  </a:lnTo>
                  <a:lnTo>
                    <a:pt x="2321" y="588"/>
                  </a:lnTo>
                  <a:lnTo>
                    <a:pt x="2279" y="564"/>
                  </a:lnTo>
                  <a:lnTo>
                    <a:pt x="2237" y="534"/>
                  </a:lnTo>
                  <a:lnTo>
                    <a:pt x="2201" y="504"/>
                  </a:lnTo>
                  <a:lnTo>
                    <a:pt x="2195" y="498"/>
                  </a:lnTo>
                  <a:lnTo>
                    <a:pt x="2189" y="492"/>
                  </a:lnTo>
                  <a:lnTo>
                    <a:pt x="2171" y="462"/>
                  </a:lnTo>
                  <a:lnTo>
                    <a:pt x="2142" y="420"/>
                  </a:lnTo>
                  <a:lnTo>
                    <a:pt x="2100" y="378"/>
                  </a:lnTo>
                  <a:lnTo>
                    <a:pt x="2058" y="330"/>
                  </a:lnTo>
                  <a:lnTo>
                    <a:pt x="2040" y="318"/>
                  </a:lnTo>
                  <a:lnTo>
                    <a:pt x="2028" y="300"/>
                  </a:lnTo>
                  <a:lnTo>
                    <a:pt x="2009" y="264"/>
                  </a:lnTo>
                  <a:lnTo>
                    <a:pt x="1991" y="234"/>
                  </a:lnTo>
                  <a:lnTo>
                    <a:pt x="1985" y="210"/>
                  </a:lnTo>
                  <a:lnTo>
                    <a:pt x="1973" y="192"/>
                  </a:lnTo>
                  <a:lnTo>
                    <a:pt x="1967" y="180"/>
                  </a:lnTo>
                  <a:lnTo>
                    <a:pt x="1949" y="174"/>
                  </a:lnTo>
                  <a:lnTo>
                    <a:pt x="1907" y="156"/>
                  </a:lnTo>
                  <a:lnTo>
                    <a:pt x="1860" y="138"/>
                  </a:lnTo>
                  <a:lnTo>
                    <a:pt x="1836" y="132"/>
                  </a:lnTo>
                  <a:lnTo>
                    <a:pt x="1824" y="132"/>
                  </a:lnTo>
                  <a:lnTo>
                    <a:pt x="1806" y="132"/>
                  </a:lnTo>
                  <a:lnTo>
                    <a:pt x="1800" y="138"/>
                  </a:lnTo>
                  <a:lnTo>
                    <a:pt x="1794" y="144"/>
                  </a:lnTo>
                  <a:lnTo>
                    <a:pt x="1794" y="144"/>
                  </a:lnTo>
                  <a:lnTo>
                    <a:pt x="1842" y="156"/>
                  </a:lnTo>
                  <a:lnTo>
                    <a:pt x="1872" y="180"/>
                  </a:lnTo>
                  <a:lnTo>
                    <a:pt x="1889" y="204"/>
                  </a:lnTo>
                  <a:lnTo>
                    <a:pt x="1895" y="222"/>
                  </a:lnTo>
                  <a:lnTo>
                    <a:pt x="1889" y="240"/>
                  </a:lnTo>
                  <a:lnTo>
                    <a:pt x="1901" y="270"/>
                  </a:lnTo>
                  <a:lnTo>
                    <a:pt x="1919" y="318"/>
                  </a:lnTo>
                  <a:lnTo>
                    <a:pt x="1943" y="366"/>
                  </a:lnTo>
                  <a:lnTo>
                    <a:pt x="1991" y="480"/>
                  </a:lnTo>
                  <a:lnTo>
                    <a:pt x="2021" y="534"/>
                  </a:lnTo>
                  <a:lnTo>
                    <a:pt x="2040" y="582"/>
                  </a:lnTo>
                  <a:lnTo>
                    <a:pt x="2064" y="630"/>
                  </a:lnTo>
                  <a:lnTo>
                    <a:pt x="2076" y="666"/>
                  </a:lnTo>
                  <a:lnTo>
                    <a:pt x="2082" y="683"/>
                  </a:lnTo>
                  <a:lnTo>
                    <a:pt x="2070" y="695"/>
                  </a:lnTo>
                  <a:lnTo>
                    <a:pt x="2052" y="695"/>
                  </a:lnTo>
                  <a:lnTo>
                    <a:pt x="2021" y="695"/>
                  </a:lnTo>
                  <a:lnTo>
                    <a:pt x="1997" y="695"/>
                  </a:lnTo>
                  <a:lnTo>
                    <a:pt x="1973" y="689"/>
                  </a:lnTo>
                  <a:lnTo>
                    <a:pt x="1955" y="683"/>
                  </a:lnTo>
                  <a:lnTo>
                    <a:pt x="1949" y="683"/>
                  </a:lnTo>
                  <a:lnTo>
                    <a:pt x="1949" y="677"/>
                  </a:lnTo>
                  <a:lnTo>
                    <a:pt x="1943" y="672"/>
                  </a:lnTo>
                  <a:lnTo>
                    <a:pt x="1913" y="636"/>
                  </a:lnTo>
                  <a:lnTo>
                    <a:pt x="1806" y="324"/>
                  </a:lnTo>
                  <a:lnTo>
                    <a:pt x="1776" y="330"/>
                  </a:lnTo>
                  <a:lnTo>
                    <a:pt x="1746" y="330"/>
                  </a:lnTo>
                  <a:lnTo>
                    <a:pt x="1703" y="312"/>
                  </a:lnTo>
                  <a:lnTo>
                    <a:pt x="1673" y="288"/>
                  </a:lnTo>
                  <a:lnTo>
                    <a:pt x="1667" y="276"/>
                  </a:lnTo>
                  <a:lnTo>
                    <a:pt x="1655" y="270"/>
                  </a:lnTo>
                  <a:lnTo>
                    <a:pt x="1637" y="276"/>
                  </a:lnTo>
                  <a:lnTo>
                    <a:pt x="1631" y="288"/>
                  </a:lnTo>
                  <a:lnTo>
                    <a:pt x="1625" y="306"/>
                  </a:lnTo>
                  <a:lnTo>
                    <a:pt x="1625" y="312"/>
                  </a:lnTo>
                  <a:lnTo>
                    <a:pt x="1643" y="318"/>
                  </a:lnTo>
                  <a:lnTo>
                    <a:pt x="1655" y="336"/>
                  </a:lnTo>
                  <a:lnTo>
                    <a:pt x="1667" y="366"/>
                  </a:lnTo>
                  <a:lnTo>
                    <a:pt x="1673" y="402"/>
                  </a:lnTo>
                  <a:lnTo>
                    <a:pt x="1673" y="408"/>
                  </a:lnTo>
                  <a:lnTo>
                    <a:pt x="1673" y="414"/>
                  </a:lnTo>
                  <a:lnTo>
                    <a:pt x="1716" y="761"/>
                  </a:lnTo>
                  <a:lnTo>
                    <a:pt x="1716" y="773"/>
                  </a:lnTo>
                  <a:lnTo>
                    <a:pt x="1716" y="779"/>
                  </a:lnTo>
                  <a:lnTo>
                    <a:pt x="1709" y="773"/>
                  </a:lnTo>
                  <a:lnTo>
                    <a:pt x="1703" y="755"/>
                  </a:lnTo>
                  <a:lnTo>
                    <a:pt x="1697" y="749"/>
                  </a:lnTo>
                  <a:lnTo>
                    <a:pt x="1691" y="737"/>
                  </a:lnTo>
                  <a:lnTo>
                    <a:pt x="1679" y="713"/>
                  </a:lnTo>
                  <a:lnTo>
                    <a:pt x="1661" y="672"/>
                  </a:lnTo>
                  <a:lnTo>
                    <a:pt x="1643" y="630"/>
                  </a:lnTo>
                  <a:lnTo>
                    <a:pt x="1613" y="582"/>
                  </a:lnTo>
                  <a:lnTo>
                    <a:pt x="1589" y="540"/>
                  </a:lnTo>
                  <a:lnTo>
                    <a:pt x="1560" y="510"/>
                  </a:lnTo>
                  <a:lnTo>
                    <a:pt x="1536" y="492"/>
                  </a:lnTo>
                  <a:lnTo>
                    <a:pt x="1494" y="480"/>
                  </a:lnTo>
                  <a:lnTo>
                    <a:pt x="1446" y="480"/>
                  </a:lnTo>
                  <a:lnTo>
                    <a:pt x="1397" y="486"/>
                  </a:lnTo>
                  <a:lnTo>
                    <a:pt x="1349" y="498"/>
                  </a:lnTo>
                  <a:lnTo>
                    <a:pt x="1248" y="528"/>
                  </a:lnTo>
                  <a:lnTo>
                    <a:pt x="1158" y="570"/>
                  </a:lnTo>
                  <a:lnTo>
                    <a:pt x="1104" y="600"/>
                  </a:lnTo>
                  <a:lnTo>
                    <a:pt x="1037" y="624"/>
                  </a:lnTo>
                  <a:lnTo>
                    <a:pt x="996" y="630"/>
                  </a:lnTo>
                  <a:lnTo>
                    <a:pt x="948" y="630"/>
                  </a:lnTo>
                  <a:lnTo>
                    <a:pt x="900" y="618"/>
                  </a:lnTo>
                  <a:lnTo>
                    <a:pt x="840" y="588"/>
                  </a:lnTo>
                  <a:lnTo>
                    <a:pt x="714" y="534"/>
                  </a:lnTo>
                  <a:lnTo>
                    <a:pt x="582" y="474"/>
                  </a:lnTo>
                  <a:lnTo>
                    <a:pt x="443" y="408"/>
                  </a:lnTo>
                  <a:lnTo>
                    <a:pt x="318" y="348"/>
                  </a:lnTo>
                  <a:lnTo>
                    <a:pt x="198" y="288"/>
                  </a:lnTo>
                  <a:lnTo>
                    <a:pt x="149" y="264"/>
                  </a:lnTo>
                  <a:lnTo>
                    <a:pt x="102" y="240"/>
                  </a:lnTo>
                  <a:lnTo>
                    <a:pt x="0" y="187"/>
                  </a:lnTo>
                  <a:lnTo>
                    <a:pt x="0" y="460"/>
                  </a:lnTo>
                  <a:lnTo>
                    <a:pt x="36" y="474"/>
                  </a:lnTo>
                  <a:lnTo>
                    <a:pt x="149" y="516"/>
                  </a:lnTo>
                  <a:lnTo>
                    <a:pt x="216" y="540"/>
                  </a:lnTo>
                  <a:lnTo>
                    <a:pt x="288" y="570"/>
                  </a:lnTo>
                  <a:lnTo>
                    <a:pt x="348" y="594"/>
                  </a:lnTo>
                  <a:lnTo>
                    <a:pt x="396" y="618"/>
                  </a:lnTo>
                  <a:lnTo>
                    <a:pt x="432" y="636"/>
                  </a:lnTo>
                  <a:lnTo>
                    <a:pt x="461" y="654"/>
                  </a:lnTo>
                  <a:lnTo>
                    <a:pt x="504" y="672"/>
                  </a:lnTo>
                  <a:lnTo>
                    <a:pt x="588" y="707"/>
                  </a:lnTo>
                  <a:lnTo>
                    <a:pt x="684" y="743"/>
                  </a:lnTo>
                  <a:lnTo>
                    <a:pt x="725" y="755"/>
                  </a:lnTo>
                  <a:lnTo>
                    <a:pt x="761" y="767"/>
                  </a:lnTo>
                  <a:lnTo>
                    <a:pt x="828" y="779"/>
                  </a:lnTo>
                  <a:lnTo>
                    <a:pt x="894" y="785"/>
                  </a:lnTo>
                  <a:lnTo>
                    <a:pt x="966" y="791"/>
                  </a:lnTo>
                  <a:lnTo>
                    <a:pt x="1031" y="791"/>
                  </a:lnTo>
                  <a:lnTo>
                    <a:pt x="1092" y="785"/>
                  </a:lnTo>
                  <a:lnTo>
                    <a:pt x="1146" y="785"/>
                  </a:lnTo>
                  <a:lnTo>
                    <a:pt x="1176" y="779"/>
                  </a:lnTo>
                  <a:lnTo>
                    <a:pt x="1188" y="779"/>
                  </a:lnTo>
                  <a:lnTo>
                    <a:pt x="1188" y="779"/>
                  </a:lnTo>
                  <a:lnTo>
                    <a:pt x="1236" y="785"/>
                  </a:lnTo>
                  <a:lnTo>
                    <a:pt x="1278" y="791"/>
                  </a:lnTo>
                  <a:lnTo>
                    <a:pt x="1307" y="803"/>
                  </a:lnTo>
                  <a:lnTo>
                    <a:pt x="1337" y="809"/>
                  </a:lnTo>
                  <a:lnTo>
                    <a:pt x="1379" y="827"/>
                  </a:lnTo>
                  <a:lnTo>
                    <a:pt x="1404" y="845"/>
                  </a:lnTo>
                  <a:lnTo>
                    <a:pt x="1416" y="863"/>
                  </a:lnTo>
                  <a:lnTo>
                    <a:pt x="1416" y="875"/>
                  </a:lnTo>
                  <a:lnTo>
                    <a:pt x="1416" y="881"/>
                  </a:lnTo>
                  <a:lnTo>
                    <a:pt x="1416" y="887"/>
                  </a:lnTo>
                  <a:lnTo>
                    <a:pt x="1410" y="887"/>
                  </a:lnTo>
                  <a:lnTo>
                    <a:pt x="1397" y="893"/>
                  </a:lnTo>
                  <a:lnTo>
                    <a:pt x="1379" y="905"/>
                  </a:lnTo>
                  <a:lnTo>
                    <a:pt x="1361" y="923"/>
                  </a:lnTo>
                  <a:lnTo>
                    <a:pt x="1355" y="941"/>
                  </a:lnTo>
                  <a:lnTo>
                    <a:pt x="1361" y="971"/>
                  </a:lnTo>
                  <a:lnTo>
                    <a:pt x="1367" y="989"/>
                  </a:lnTo>
                  <a:lnTo>
                    <a:pt x="1385" y="1007"/>
                  </a:lnTo>
                  <a:lnTo>
                    <a:pt x="1404" y="1025"/>
                  </a:lnTo>
                  <a:lnTo>
                    <a:pt x="1434" y="1049"/>
                  </a:lnTo>
                  <a:lnTo>
                    <a:pt x="1464" y="1067"/>
                  </a:lnTo>
                  <a:lnTo>
                    <a:pt x="1494" y="1085"/>
                  </a:lnTo>
                  <a:lnTo>
                    <a:pt x="1554" y="1091"/>
                  </a:lnTo>
                  <a:lnTo>
                    <a:pt x="1607" y="1085"/>
                  </a:lnTo>
                  <a:lnTo>
                    <a:pt x="1661" y="1067"/>
                  </a:lnTo>
                  <a:lnTo>
                    <a:pt x="1697" y="1043"/>
                  </a:lnTo>
                  <a:lnTo>
                    <a:pt x="1734" y="1019"/>
                  </a:lnTo>
                  <a:lnTo>
                    <a:pt x="1752" y="995"/>
                  </a:lnTo>
                  <a:lnTo>
                    <a:pt x="1758" y="989"/>
                  </a:lnTo>
                  <a:lnTo>
                    <a:pt x="1812" y="989"/>
                  </a:lnTo>
                  <a:lnTo>
                    <a:pt x="1860" y="983"/>
                  </a:lnTo>
                  <a:lnTo>
                    <a:pt x="1907" y="965"/>
                  </a:lnTo>
                  <a:lnTo>
                    <a:pt x="1943" y="941"/>
                  </a:lnTo>
                  <a:lnTo>
                    <a:pt x="1973" y="917"/>
                  </a:lnTo>
                  <a:lnTo>
                    <a:pt x="2003" y="899"/>
                  </a:lnTo>
                  <a:lnTo>
                    <a:pt x="2015" y="881"/>
                  </a:lnTo>
                  <a:lnTo>
                    <a:pt x="2021" y="875"/>
                  </a:lnTo>
                  <a:lnTo>
                    <a:pt x="2201" y="899"/>
                  </a:lnTo>
                  <a:lnTo>
                    <a:pt x="2243" y="905"/>
                  </a:lnTo>
                  <a:lnTo>
                    <a:pt x="2273" y="899"/>
                  </a:lnTo>
                  <a:lnTo>
                    <a:pt x="2327" y="887"/>
                  </a:lnTo>
                  <a:lnTo>
                    <a:pt x="2364" y="863"/>
                  </a:lnTo>
                  <a:lnTo>
                    <a:pt x="2388" y="827"/>
                  </a:lnTo>
                  <a:lnTo>
                    <a:pt x="2400" y="797"/>
                  </a:lnTo>
                  <a:lnTo>
                    <a:pt x="2400" y="767"/>
                  </a:lnTo>
                  <a:lnTo>
                    <a:pt x="2400" y="743"/>
                  </a:lnTo>
                  <a:lnTo>
                    <a:pt x="2400" y="737"/>
                  </a:lnTo>
                  <a:lnTo>
                    <a:pt x="2418" y="737"/>
                  </a:lnTo>
                  <a:lnTo>
                    <a:pt x="2436" y="731"/>
                  </a:lnTo>
                  <a:lnTo>
                    <a:pt x="2471" y="701"/>
                  </a:lnTo>
                  <a:lnTo>
                    <a:pt x="2513" y="660"/>
                  </a:lnTo>
                  <a:lnTo>
                    <a:pt x="2555" y="606"/>
                  </a:lnTo>
                  <a:lnTo>
                    <a:pt x="2591" y="552"/>
                  </a:lnTo>
                  <a:lnTo>
                    <a:pt x="2621" y="504"/>
                  </a:lnTo>
                  <a:lnTo>
                    <a:pt x="2639" y="468"/>
                  </a:lnTo>
                  <a:lnTo>
                    <a:pt x="2646" y="462"/>
                  </a:lnTo>
                  <a:lnTo>
                    <a:pt x="2646" y="456"/>
                  </a:lnTo>
                  <a:lnTo>
                    <a:pt x="2693" y="374"/>
                  </a:lnTo>
                  <a:lnTo>
                    <a:pt x="2723" y="299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6402" name="Rectangle 18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1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6403" name="Rectangle 19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endParaRPr lang="en-US"/>
          </a:p>
        </p:txBody>
      </p:sp>
      <p:sp>
        <p:nvSpPr>
          <p:cNvPr id="16404" name="Rectangle 20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1200"/>
            </a:lvl1pPr>
          </a:lstStyle>
          <a:p>
            <a:endParaRPr lang="en-US"/>
          </a:p>
        </p:txBody>
      </p:sp>
      <p:sp>
        <p:nvSpPr>
          <p:cNvPr id="16405" name="Rectangle 21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3BFDC728-BF9D-48FE-8A8D-90880B143BA0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16406" name="Rectangle 2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49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58" r:id="rId1"/>
    <p:sldLayoutId id="2147483659" r:id="rId2"/>
    <p:sldLayoutId id="2147483660" r:id="rId3"/>
    <p:sldLayoutId id="2147483661" r:id="rId4"/>
    <p:sldLayoutId id="2147483662" r:id="rId5"/>
    <p:sldLayoutId id="2147483663" r:id="rId6"/>
    <p:sldLayoutId id="2147483664" r:id="rId7"/>
    <p:sldLayoutId id="2147483665" r:id="rId8"/>
    <p:sldLayoutId id="2147483666" r:id="rId9"/>
    <p:sldLayoutId id="2147483667" r:id="rId10"/>
    <p:sldLayoutId id="2147483668" r:id="rId11"/>
    <p:sldLayoutId id="2147483669" r:id="rId12"/>
    <p:sldLayoutId id="2147483670" r:id="rId13"/>
    <p:sldLayoutId id="2147483671" r:id="rId14"/>
  </p:sldLayoutIdLst>
  <p:timing>
    <p:tnLst>
      <p:par>
        <p:cTn id="1" dur="indefinite" restart="never" nodeType="tmRoot"/>
      </p:par>
    </p:tnLst>
  </p:timing>
  <p:txStyles>
    <p:titleStyle>
      <a:lvl1pPr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2pPr>
      <a:lvl3pPr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3pPr>
      <a:lvl4pPr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4pPr>
      <a:lvl5pPr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hlink"/>
        </a:buClr>
        <a:buChar char="•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hyperlink" Target="http://www.mentaldisorder.com/certificate/satchercertificate.doc" TargetMode="External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images.google.com/imgres?imgurl=http://garlinggauge.com/wp-content/uploads/2007/10/biden.jpg&amp;imgrefurl=http://www.newsgroper.com/britney-spears&amp;usg=__WADLyZEMC3iFR8THGN1PQlDByos=&amp;h=576&amp;w=768&amp;sz=69&amp;hl=en&amp;start=63&amp;tbnid=DlIfSr8D4hNNCM:&amp;tbnh=107&amp;tbnw=142&amp;prev=/images%3Fq%3Dold%2Bguy%26gbv%3D2%26ndsp%3D18%26hl%3Den%26safe%3Dactive%26sa%3DN%26start%3D54" TargetMode="External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9.jpe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hyperlink" Target="http://images.google.com/imgres?imgurl=http://www.social42.com/assets/fullsize/45728/Lawrence-Kohlberg-e5904507af954802.jpg&amp;imgrefurl=http://www.social42.com/celebrities/Lawrence-Kohlberg/45728&amp;usg=__QPojCvqI1UAob4Z022D22V4_lTo=&amp;h=346&amp;w=265&amp;sz=16&amp;hl=en&amp;start=3&amp;tbnid=BBEuwnvkuWfpUM:&amp;tbnh=120&amp;tbnw=92&amp;prev=/images%3Fq%3DLawerence%2BKohlberg%26gbv%3D2%26hl%3Den%26safe%3Dactive" TargetMode="External"/><Relationship Id="rId3" Type="http://schemas.openxmlformats.org/officeDocument/2006/relationships/image" Target="../media/image10.jpeg"/><Relationship Id="rId7" Type="http://schemas.openxmlformats.org/officeDocument/2006/relationships/image" Target="../media/image12.jpeg"/><Relationship Id="rId2" Type="http://schemas.openxmlformats.org/officeDocument/2006/relationships/hyperlink" Target="http://images.google.com/imgres?imgurl=http://www.hist.umn.edu/shank/hist3282/Sigmund%2520Freud%25202.jpg&amp;imgrefurl=http://www.hist.umn.edu/shank/hist3282/&amp;usg=__H4DEd0zlyHq_4PbwHQpuEgzoO0U=&amp;h=400&amp;w=294&amp;sz=16&amp;hl=en&amp;start=5&amp;tbnid=I3Ca5QyX8S1FLM:&amp;tbnh=124&amp;tbnw=91&amp;prev=/images%3Fq%3Dsigmund%2Bfreud%26gbv%3D2%26hl%3Den%26safe%3Dactive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images.google.com/imgres?imgurl=http://www.ericberne.com/images/erikson2.jpg&amp;imgrefurl=http://www.ericberne.com/people/erik_erikson.htm&amp;usg=__NF94FP3MNpEiAKd0co2KBIEpZ6Y=&amp;h=324&amp;w=216&amp;sz=11&amp;hl=en&amp;start=3&amp;tbnid=2qLOfY3XWsnCwM:&amp;tbnh=118&amp;tbnw=79&amp;prev=/images%3Fq%3DErik%2BErikson%26gbv%3D2%26hl%3Den%26safe%3Dactive" TargetMode="External"/><Relationship Id="rId5" Type="http://schemas.openxmlformats.org/officeDocument/2006/relationships/image" Target="../media/image11.jpeg"/><Relationship Id="rId4" Type="http://schemas.openxmlformats.org/officeDocument/2006/relationships/hyperlink" Target="http://images.google.com/imgres?imgurl=http://ludricus.files.wordpress.com/2009/04/jean_piaget1.jpg&amp;imgrefurl=http://ludricus.wordpress.com/2009/04/30/jean-piaget/&amp;usg=__xkTofDKMBLYxsU2QIdLiMyMOe28=&amp;h=279&amp;w=228&amp;sz=10&amp;hl=en&amp;start=1&amp;tbnid=plDlVWVhoqaFwM:&amp;tbnh=114&amp;tbnw=93&amp;prev=/images%3Fq%3DJean%2BPiaget%26gbv%3D2%26hl%3Den%26safe%3Dactive" TargetMode="External"/><Relationship Id="rId9" Type="http://schemas.openxmlformats.org/officeDocument/2006/relationships/image" Target="../media/image13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hyperlink" Target="http://www.educationreport.org/3218" TargetMode="External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hyperlink" Target="http://rds.yahoo.com/S=96062857/K=human+groups/v=2/SID=e/l=II/R=15/SS=i/OID=5018f2a27204c922/;_ylt=A9iby4APfD5EMycBbKmJzbkF;_ylu=X3oDMTBkM3VyNWF1BHBvcwMxNQRzZWMDc3I-/SIG=1fujil632/EXP=1145032079/*-http%3A/images.search.yahoo.com/search/images/view?back=http%3A%2F%2Fimages.search.yahoo.com%2Fsearch%2Fimages%3F_adv_prop%3Dimages%26imgsz%3Dall%26imgc%3D%26vf%3Dall%26va%3Dhuman%2Bgroups%26fr%3DFP-tab-web-t%26ei%3DUTF-8&amp;w=203&amp;h=152&amp;imgurl=newsimg.bbc.co.uk%2Fmedia%2Fimages%2F39052000%2Fjpg%2F_39052119_turkprot_story.jpg&amp;rurl=http%3A%2F%2Fnews.bbc.co.uk%2F1%2Fhi%2Fworld%2Feurope%2F3009193.stm&amp;size=11.3kB&amp;name=_39052119_turkprot_story.jpg&amp;p=human+groups&amp;type=jpeg&amp;no=15&amp;tt=5,587&amp;ei=UTF-8" TargetMode="External"/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gi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gif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gif"/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4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24.gif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7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gif"/><Relationship Id="rId2" Type="http://schemas.openxmlformats.org/officeDocument/2006/relationships/image" Target="../media/image28.gif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31.gif"/><Relationship Id="rId4" Type="http://schemas.openxmlformats.org/officeDocument/2006/relationships/image" Target="../media/image30.gif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3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hyperlink" Target="http://maxweber.hunter.cuny.edu/~bseegmil/hdbk/fields.htm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gif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hyperlink" Target="http://rds.yahoo.com/S=96062857/K=psychology+today+pictures/v=2/SID=e/l=II/R=1/SS=i/OID=bce085a23b9c091c/;_ylt=A9iby4Pr_ERE4lcAsxGJzbkF;_ylu=X3oDMTBjMHZkMjZyBHBvcwMxBHNlYwNzcg--/SIG=1e0ofl41c/EXP=1145458283/*-http%3A/images.search.yahoo.com/search/images/view?back=http%3A%2F%2Fimages.search.yahoo.com%2Fsearch%2Fimages%3Fp%3Dpsychology%2Btoday%2Bpictures%26ei%3DUTF-8%26fr%3DFP-tab-web-t%26x%3Dwrt&amp;w=144&amp;h=190&amp;imgurl=www.lehtiapaja.fi%2Fkannet%2Fpsychology_today.jpg&amp;rurl=http%3A%2F%2Fwww.lehtiapaja.fi%2Fulkomaiset%2Fpsychology_today.htm&amp;size=13.9kB&amp;name=psychology_today.jpg&amp;p=psychology+today+pictures&amp;type=jpeg&amp;no=1&amp;tt=2,502&amp;ei=UTF-8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7.jpe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13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1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gif"/><Relationship Id="rId2" Type="http://schemas.openxmlformats.org/officeDocument/2006/relationships/image" Target="../media/image41.gif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g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13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gif"/><Relationship Id="rId1" Type="http://schemas.openxmlformats.org/officeDocument/2006/relationships/slideLayout" Target="../slideLayouts/slideLayout13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13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hyperlink" Target="http://rds.yahoo.com/S=96062857/K=IQ.+test+pictures/v=2/SID=e/l=II/R=56/SS=i/OID=5583318bde044e3a/;_ylt=A9gnMiJzI0VEfWoANZGJzbkF;_ylu=X3oDMTBkdW05ZW9lBHBvcwM1NgRzZWMDc3I-/SIG=1ebiv5tfr/EXP=1145468147/*-http%3A/images.search.yahoo.com/search/images/view?back=http%3A%2F%2Fimages.search.yahoo.com%2Fsearch%2Fimages%3Fp%3DIQ.%2Btest%2Bpictures%26ei%3DUTF-8%26qp_p%3Diq%2Btest%26imgsz%3Dall%26fr%3DFP-tab-web-t%26b%3D41&amp;w=280&amp;h=140&amp;imgurl=discovery-us.com%2Flplates%2FFUN_I-TOOK-AN-IQ-TEST.jpg&amp;rurl=http%3A%2F%2Fdiscovery-us.com%2Flplates%2Ffun7.htm&amp;size=12.1kB&amp;name=FUN_I-TOOK-AN-IQ-TEST.jpg&amp;p=IQ.+test+pictures&amp;type=jpeg&amp;no=56&amp;tt=9,368&amp;ei=UTF-8" TargetMode="Externa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1.jpe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gif"/><Relationship Id="rId2" Type="http://schemas.openxmlformats.org/officeDocument/2006/relationships/image" Target="../media/image52.gif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hyperlink" Target="http://rds.yahoo.com/S=96062857/K=animal+experiments+pictures/v=2/SID=e/l=II/R=22/SS=i/OID=7641b9a287bf43bc/;_ylt=A9ibyGVCL0VEVU8B7waJzbkF;_ylu=X3oDMTBkZG5udXMwBHBvcwMyMgRzZWMDc3I-/SIG=1evkgfagh/EXP=1145471170/*-http%3A/images.search.yahoo.com/search/images/view?back=http%3A%2F%2Fimages.search.yahoo.com%2Fsearch%2Fimages%3Fp%3Danimal%2Bexperiments%2Bpictures%26ei%3DUTF-8%26qp_p%3Danimal%2Bexperiments%26imgsz%3Dall%26fr%3DFP-tab-web-t%26b%3D21&amp;w=100&amp;h=122&amp;imgurl=www.animalaid.org.uk%2Fimages%2Fanimals%2Fbeagle1.jpg&amp;rurl=http%3A%2F%2Fwww.animalaid.org.uk%2Fnews%2F9908vivi.htm&amp;size=3.5kB&amp;name=beagle1.jpg&amp;p=animal+experiments+pictures&amp;type=jpeg&amp;no=22&amp;tt=2,495&amp;ei=UTF-8" TargetMode="External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7.xml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9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3124200"/>
            <a:ext cx="7772400" cy="1279525"/>
          </a:xfrm>
        </p:spPr>
        <p:txBody>
          <a:bodyPr/>
          <a:lstStyle/>
          <a:p>
            <a:r>
              <a:rPr lang="en-US" sz="6000">
                <a:solidFill>
                  <a:schemeClr val="tx1"/>
                </a:solidFill>
              </a:rPr>
              <a:t>PSYCHOLOGY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4648200"/>
            <a:ext cx="6400800" cy="1752600"/>
          </a:xfrm>
        </p:spPr>
        <p:txBody>
          <a:bodyPr/>
          <a:lstStyle/>
          <a:p>
            <a:r>
              <a:rPr lang="en-US"/>
              <a:t>How psychology is used every day to get desired behaviors</a:t>
            </a:r>
          </a:p>
        </p:txBody>
      </p:sp>
      <p:pic>
        <p:nvPicPr>
          <p:cNvPr id="2053" name="Picture 5" descr="Psychology 10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19400" y="0"/>
            <a:ext cx="3371850" cy="31432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What psychologists study cont.</a:t>
            </a:r>
          </a:p>
        </p:txBody>
      </p:sp>
      <p:sp>
        <p:nvSpPr>
          <p:cNvPr id="31747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 marL="609600" indent="-609600">
              <a:buFontTx/>
              <a:buAutoNum type="arabicPeriod" startAt="3"/>
            </a:pPr>
            <a:r>
              <a:rPr lang="en-US" sz="2800"/>
              <a:t>Abnormal behavior</a:t>
            </a:r>
          </a:p>
          <a:p>
            <a:pPr marL="990600" lvl="1" indent="-533400">
              <a:buFontTx/>
              <a:buChar char="-"/>
            </a:pPr>
            <a:r>
              <a:rPr lang="en-US" sz="2400"/>
              <a:t>Mental disorders (examples?)</a:t>
            </a:r>
          </a:p>
          <a:p>
            <a:pPr marL="990600" lvl="1" indent="-533400">
              <a:buFontTx/>
              <a:buChar char="-"/>
            </a:pPr>
            <a:r>
              <a:rPr lang="en-US" sz="2400"/>
              <a:t>Crime, drugs, etc.</a:t>
            </a:r>
          </a:p>
          <a:p>
            <a:pPr marL="990600" lvl="1" indent="-533400">
              <a:buFontTx/>
              <a:buChar char="-"/>
            </a:pPr>
            <a:r>
              <a:rPr lang="en-US" sz="2400"/>
              <a:t>Psychologists first try to diagnose the problem by determining the cause</a:t>
            </a:r>
          </a:p>
          <a:p>
            <a:pPr marL="1371600" lvl="2" indent="-457200">
              <a:buFontTx/>
              <a:buChar char="-"/>
            </a:pPr>
            <a:r>
              <a:rPr lang="en-US" sz="2000"/>
              <a:t>Fired, marital problems, history, etc.</a:t>
            </a:r>
          </a:p>
          <a:p>
            <a:pPr marL="1371600" lvl="2" indent="-457200">
              <a:buFontTx/>
              <a:buNone/>
            </a:pPr>
            <a:endParaRPr lang="en-US" sz="2000"/>
          </a:p>
        </p:txBody>
      </p:sp>
      <p:pic>
        <p:nvPicPr>
          <p:cNvPr id="31750" name="Picture 6" descr="1101020819cov_white">
            <a:hlinkClick r:id="rId2"/>
          </p:cNvPr>
          <p:cNvPicPr>
            <a:picLocks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5219700" y="1600200"/>
            <a:ext cx="3190875" cy="4114800"/>
          </a:xfrm>
          <a:ln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17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17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317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317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317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0" dur="2000"/>
                                        <p:tgtEl>
                                          <p:spTgt spid="317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3" dur="2000"/>
                                        <p:tgtEl>
                                          <p:spTgt spid="317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1" u="sng"/>
              <a:t>4 GOALS OF PSYCHOLOGY</a:t>
            </a:r>
          </a:p>
        </p:txBody>
      </p:sp>
      <p:sp>
        <p:nvSpPr>
          <p:cNvPr id="337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609600" indent="-609600">
              <a:buFontTx/>
              <a:buAutoNum type="arabicPeriod"/>
            </a:pPr>
            <a:r>
              <a:rPr lang="en-US">
                <a:effectLst/>
              </a:rPr>
              <a:t>DESCRIBE</a:t>
            </a:r>
          </a:p>
          <a:p>
            <a:pPr marL="609600" indent="-609600">
              <a:buFontTx/>
              <a:buAutoNum type="arabicPeriod"/>
            </a:pPr>
            <a:r>
              <a:rPr lang="en-US">
                <a:effectLst/>
              </a:rPr>
              <a:t>EXPLAIN</a:t>
            </a:r>
          </a:p>
          <a:p>
            <a:pPr marL="609600" indent="-609600">
              <a:buFontTx/>
              <a:buAutoNum type="arabicPeriod"/>
            </a:pPr>
            <a:r>
              <a:rPr lang="en-US">
                <a:effectLst/>
              </a:rPr>
              <a:t>PREDICT</a:t>
            </a:r>
          </a:p>
          <a:p>
            <a:pPr marL="609600" indent="-609600">
              <a:buFontTx/>
              <a:buAutoNum type="arabicPeriod"/>
            </a:pPr>
            <a:r>
              <a:rPr lang="en-US">
                <a:effectLst/>
              </a:rPr>
              <a:t>INFLUENCE</a:t>
            </a:r>
          </a:p>
          <a:p>
            <a:pPr marL="609600" indent="-609600">
              <a:buFontTx/>
              <a:buAutoNum type="arabicPeriod"/>
            </a:pPr>
            <a:endParaRPr lang="en-US">
              <a:effectLst/>
            </a:endParaRPr>
          </a:p>
          <a:p>
            <a:pPr marL="609600" indent="-609600" algn="ctr">
              <a:buFontTx/>
              <a:buNone/>
            </a:pPr>
            <a:r>
              <a:rPr lang="en-US" sz="4000">
                <a:effectLst/>
              </a:rPr>
              <a:t>* </a:t>
            </a:r>
            <a:r>
              <a:rPr lang="en-US" sz="4000" b="1" i="1" u="sng"/>
              <a:t>FOCUS IS ALWAYS ON BEHAVIOR</a:t>
            </a:r>
            <a:r>
              <a:rPr lang="en-US" sz="4000">
                <a:effectLst/>
              </a:rPr>
              <a:t> *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37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37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37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37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37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37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37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37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37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6" dur="500"/>
                                        <p:tgtEl>
                                          <p:spTgt spid="3379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8" name="Rectangle 2"/>
          <p:cNvSpPr>
            <a:spLocks noGrp="1" noChangeArrowheads="1"/>
          </p:cNvSpPr>
          <p:nvPr>
            <p:ph type="title"/>
          </p:nvPr>
        </p:nvSpPr>
        <p:spPr>
          <a:xfrm>
            <a:off x="609600" y="838200"/>
            <a:ext cx="7772400" cy="1143000"/>
          </a:xfrm>
        </p:spPr>
        <p:txBody>
          <a:bodyPr/>
          <a:lstStyle/>
          <a:p>
            <a:r>
              <a:rPr lang="en-US"/>
              <a:t>Psychology’s Big Issues</a:t>
            </a:r>
          </a:p>
        </p:txBody>
      </p:sp>
      <p:sp>
        <p:nvSpPr>
          <p:cNvPr id="111619" name="Text Box 3"/>
          <p:cNvSpPr txBox="1">
            <a:spLocks noChangeArrowheads="1"/>
          </p:cNvSpPr>
          <p:nvPr/>
        </p:nvSpPr>
        <p:spPr bwMode="auto">
          <a:xfrm>
            <a:off x="838200" y="2514600"/>
            <a:ext cx="76200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>
                <a:latin typeface="Times" pitchFamily="18" charset="0"/>
              </a:rPr>
              <a:t>Stability v. Change</a:t>
            </a:r>
          </a:p>
        </p:txBody>
      </p:sp>
      <p:sp>
        <p:nvSpPr>
          <p:cNvPr id="111620" name="Text Box 4"/>
          <p:cNvSpPr txBox="1">
            <a:spLocks noChangeArrowheads="1"/>
          </p:cNvSpPr>
          <p:nvPr/>
        </p:nvSpPr>
        <p:spPr bwMode="auto">
          <a:xfrm>
            <a:off x="762000" y="3733800"/>
            <a:ext cx="48006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>
                <a:latin typeface="Times" pitchFamily="18" charset="0"/>
              </a:rPr>
              <a:t>Continuity v. Discontinuity</a:t>
            </a:r>
          </a:p>
        </p:txBody>
      </p:sp>
      <p:sp>
        <p:nvSpPr>
          <p:cNvPr id="111621" name="Text Box 5"/>
          <p:cNvSpPr txBox="1">
            <a:spLocks noChangeArrowheads="1"/>
          </p:cNvSpPr>
          <p:nvPr/>
        </p:nvSpPr>
        <p:spPr bwMode="auto">
          <a:xfrm>
            <a:off x="914400" y="5105400"/>
            <a:ext cx="49530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>
                <a:latin typeface="Times" pitchFamily="18" charset="0"/>
              </a:rPr>
              <a:t>Nature v. Nurture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16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16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1116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8" dur="500"/>
                                        <p:tgtEl>
                                          <p:spTgt spid="1116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1619" grpId="0"/>
      <p:bldP spid="111620" grpId="0"/>
      <p:bldP spid="11162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solidFill>
                  <a:schemeClr val="tx1"/>
                </a:solidFill>
              </a:rPr>
              <a:t>Stability v. Change</a:t>
            </a:r>
          </a:p>
        </p:txBody>
      </p:sp>
      <p:sp>
        <p:nvSpPr>
          <p:cNvPr id="11264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0" y="1600200"/>
            <a:ext cx="4495800" cy="4525963"/>
          </a:xfrm>
        </p:spPr>
        <p:txBody>
          <a:bodyPr/>
          <a:lstStyle/>
          <a:p>
            <a:r>
              <a:rPr lang="en-US"/>
              <a:t>As the years pass, do we change or remain the same?</a:t>
            </a:r>
          </a:p>
          <a:p>
            <a:r>
              <a:rPr lang="en-US"/>
              <a:t>Do we become adults or are we always just big kids?</a:t>
            </a:r>
          </a:p>
          <a:p>
            <a:r>
              <a:rPr lang="en-US"/>
              <a:t>Personality traits, physical appearance, sense of humor, tastes, etc…</a:t>
            </a:r>
          </a:p>
        </p:txBody>
      </p:sp>
      <p:pic>
        <p:nvPicPr>
          <p:cNvPr id="112644" name="Picture 4" descr="baby"/>
          <p:cNvPicPr>
            <a:picLocks noChangeAspect="1" noChangeArrowheads="1"/>
          </p:cNvPicPr>
          <p:nvPr>
            <p:ph sz="quarter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724400" y="1295400"/>
            <a:ext cx="3744913" cy="2379663"/>
          </a:xfrm>
          <a:noFill/>
          <a:ln/>
        </p:spPr>
      </p:pic>
      <p:sp>
        <p:nvSpPr>
          <p:cNvPr id="112646" name="Rectangle 6"/>
          <p:cNvSpPr>
            <a:spLocks noGrp="1" noChangeArrowheads="1"/>
          </p:cNvSpPr>
          <p:nvPr>
            <p:ph sz="quarter" idx="3"/>
          </p:nvPr>
        </p:nvSpPr>
        <p:spPr/>
        <p:txBody>
          <a:bodyPr/>
          <a:lstStyle/>
          <a:p>
            <a:endParaRPr lang="en-US" sz="2400"/>
          </a:p>
        </p:txBody>
      </p:sp>
      <p:pic>
        <p:nvPicPr>
          <p:cNvPr id="112648" name="Picture 8" descr="biden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76800" y="3810000"/>
            <a:ext cx="3638550" cy="274161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26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26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26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26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126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126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solidFill>
                  <a:schemeClr val="tx1"/>
                </a:solidFill>
              </a:rPr>
              <a:t>Continuity v. Discontinuity</a:t>
            </a:r>
          </a:p>
        </p:txBody>
      </p:sp>
      <p:sp>
        <p:nvSpPr>
          <p:cNvPr id="1136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8229600" cy="2209800"/>
          </a:xfrm>
        </p:spPr>
        <p:txBody>
          <a:bodyPr/>
          <a:lstStyle/>
          <a:p>
            <a:r>
              <a:rPr lang="en-US"/>
              <a:t>Does growth occur gradually or in stages?</a:t>
            </a:r>
          </a:p>
          <a:p>
            <a:pPr lvl="1"/>
            <a:r>
              <a:rPr lang="en-US"/>
              <a:t>One continuous process or…</a:t>
            </a:r>
          </a:p>
          <a:p>
            <a:pPr lvl="1"/>
            <a:r>
              <a:rPr lang="en-US"/>
              <a:t>marked by significant transitions?</a:t>
            </a:r>
          </a:p>
          <a:p>
            <a:pPr lvl="1"/>
            <a:r>
              <a:rPr lang="en-US"/>
              <a:t>Stage Theorists</a:t>
            </a:r>
          </a:p>
          <a:p>
            <a:pPr lvl="1">
              <a:buFontTx/>
              <a:buNone/>
            </a:pPr>
            <a:endParaRPr lang="en-US"/>
          </a:p>
        </p:txBody>
      </p:sp>
      <p:sp>
        <p:nvSpPr>
          <p:cNvPr id="113669" name="Text Box 5"/>
          <p:cNvSpPr txBox="1">
            <a:spLocks noChangeArrowheads="1"/>
          </p:cNvSpPr>
          <p:nvPr/>
        </p:nvSpPr>
        <p:spPr bwMode="auto">
          <a:xfrm>
            <a:off x="304800" y="2514600"/>
            <a:ext cx="12192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endParaRPr lang="en-US">
              <a:latin typeface="Comic Sans MS" pitchFamily="66" charset="0"/>
            </a:endParaRPr>
          </a:p>
        </p:txBody>
      </p:sp>
      <p:pic>
        <p:nvPicPr>
          <p:cNvPr id="113673" name="Picture 9" descr="Sigmund%2520Freud%25202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1000" y="4953000"/>
            <a:ext cx="1398588" cy="1905000"/>
          </a:xfrm>
          <a:prstGeom prst="rect">
            <a:avLst/>
          </a:prstGeom>
          <a:noFill/>
        </p:spPr>
      </p:pic>
      <p:pic>
        <p:nvPicPr>
          <p:cNvPr id="113675" name="Picture 11" descr="jean_piaget1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667000" y="4953000"/>
            <a:ext cx="1554163" cy="1905000"/>
          </a:xfrm>
          <a:prstGeom prst="rect">
            <a:avLst/>
          </a:prstGeom>
          <a:noFill/>
        </p:spPr>
      </p:pic>
      <p:pic>
        <p:nvPicPr>
          <p:cNvPr id="113677" name="Picture 13" descr="erikson2">
            <a:hlinkClick r:id="rId6"/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334000" y="4953000"/>
            <a:ext cx="1274763" cy="1905000"/>
          </a:xfrm>
          <a:prstGeom prst="rect">
            <a:avLst/>
          </a:prstGeom>
          <a:noFill/>
        </p:spPr>
      </p:pic>
      <p:pic>
        <p:nvPicPr>
          <p:cNvPr id="113679" name="Picture 15" descr="Lawrence-Kohlberg-e5904507af954802">
            <a:hlinkClick r:id="rId8"/>
          </p:cNvPr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7467600" y="4876800"/>
            <a:ext cx="1519238" cy="19812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136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136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1136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1136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136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136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3" dur="500"/>
                                        <p:tgtEl>
                                          <p:spTgt spid="1136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8" dur="500"/>
                                        <p:tgtEl>
                                          <p:spTgt spid="1136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3" dur="2000"/>
                                        <p:tgtEl>
                                          <p:spTgt spid="1136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/>
              <a:t>Psychology and other sciences</a:t>
            </a:r>
          </a:p>
        </p:txBody>
      </p:sp>
      <p:sp>
        <p:nvSpPr>
          <p:cNvPr id="35843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r>
              <a:rPr lang="en-US" sz="2400">
                <a:effectLst/>
              </a:rPr>
              <a:t>Physics:  instruments for measuring bodily changes</a:t>
            </a:r>
          </a:p>
          <a:p>
            <a:r>
              <a:rPr lang="en-US" sz="2400">
                <a:effectLst/>
              </a:rPr>
              <a:t>Chemistry:  how the body’s chemistry relates to mood, performance, and personality disturbance (adrenalin, hormones)</a:t>
            </a:r>
          </a:p>
          <a:p>
            <a:pPr lvl="1"/>
            <a:r>
              <a:rPr lang="en-US" sz="2000">
                <a:effectLst/>
              </a:rPr>
              <a:t>Medications </a:t>
            </a:r>
          </a:p>
          <a:p>
            <a:r>
              <a:rPr lang="en-US" sz="2400">
                <a:effectLst/>
              </a:rPr>
              <a:t>Biology: information about sense organs, nervous system, and glands</a:t>
            </a:r>
          </a:p>
          <a:p>
            <a:pPr lvl="1"/>
            <a:r>
              <a:rPr lang="en-US" sz="2000">
                <a:effectLst/>
              </a:rPr>
              <a:t>Brain- basis of human behavior</a:t>
            </a:r>
          </a:p>
          <a:p>
            <a:pPr lvl="1"/>
            <a:r>
              <a:rPr lang="en-US" sz="2000">
                <a:effectLst/>
              </a:rPr>
              <a:t>Understanding of heredity</a:t>
            </a:r>
          </a:p>
          <a:p>
            <a:endParaRPr lang="en-US" sz="1800">
              <a:effectLst/>
            </a:endParaRPr>
          </a:p>
        </p:txBody>
      </p:sp>
      <p:pic>
        <p:nvPicPr>
          <p:cNvPr id="35845" name="Picture 5" descr="mer2001-01c">
            <a:hlinkClick r:id="rId2"/>
          </p:cNvPr>
          <p:cNvPicPr>
            <a:picLocks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5216525" y="1600200"/>
            <a:ext cx="2900363" cy="4495800"/>
          </a:xfrm>
          <a:ln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58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58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58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58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58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58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358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358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3584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Focus is always on??????</a:t>
            </a:r>
          </a:p>
        </p:txBody>
      </p:sp>
      <p:sp>
        <p:nvSpPr>
          <p:cNvPr id="378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algn="ctr">
              <a:buFontTx/>
              <a:buNone/>
            </a:pPr>
            <a:endParaRPr lang="en-US"/>
          </a:p>
          <a:p>
            <a:pPr algn="ctr">
              <a:buFontTx/>
              <a:buNone/>
            </a:pPr>
            <a:endParaRPr lang="en-US"/>
          </a:p>
          <a:p>
            <a:pPr algn="ctr">
              <a:buFontTx/>
              <a:buNone/>
            </a:pPr>
            <a:endParaRPr lang="en-US"/>
          </a:p>
          <a:p>
            <a:pPr algn="ctr">
              <a:buFontTx/>
              <a:buNone/>
            </a:pPr>
            <a:r>
              <a:rPr lang="en-US" sz="4800"/>
              <a:t>BEHAVIOR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78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78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378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78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0" grpId="0"/>
      <p:bldP spid="37891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Other sciences cont.</a:t>
            </a:r>
          </a:p>
        </p:txBody>
      </p:sp>
      <p:sp>
        <p:nvSpPr>
          <p:cNvPr id="38915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US" sz="2400"/>
              <a:t>Anthropology:  the study of the culture, or way of life of people in all parts of the world</a:t>
            </a:r>
          </a:p>
          <a:p>
            <a:pPr lvl="1">
              <a:lnSpc>
                <a:spcPct val="90000"/>
              </a:lnSpc>
            </a:pPr>
            <a:r>
              <a:rPr lang="en-US" sz="2000"/>
              <a:t>How people learn and are affected by their surroundings</a:t>
            </a:r>
          </a:p>
          <a:p>
            <a:pPr lvl="1">
              <a:lnSpc>
                <a:spcPct val="90000"/>
              </a:lnSpc>
            </a:pPr>
            <a:r>
              <a:rPr lang="en-US" sz="2000"/>
              <a:t>Gender roles determined by culture not biology</a:t>
            </a:r>
          </a:p>
          <a:p>
            <a:pPr>
              <a:lnSpc>
                <a:spcPct val="90000"/>
              </a:lnSpc>
            </a:pPr>
            <a:r>
              <a:rPr lang="en-US" sz="2400"/>
              <a:t>Sociology:  closely related to many areas of psychology</a:t>
            </a:r>
          </a:p>
          <a:p>
            <a:pPr lvl="1">
              <a:lnSpc>
                <a:spcPct val="90000"/>
              </a:lnSpc>
            </a:pPr>
            <a:r>
              <a:rPr lang="en-US" sz="2000"/>
              <a:t> focus mainly on groups</a:t>
            </a:r>
          </a:p>
          <a:p>
            <a:pPr lvl="1">
              <a:lnSpc>
                <a:spcPct val="90000"/>
              </a:lnSpc>
            </a:pPr>
            <a:r>
              <a:rPr lang="en-US" sz="2000"/>
              <a:t>Study of behavior of human groups</a:t>
            </a:r>
          </a:p>
        </p:txBody>
      </p:sp>
      <p:pic>
        <p:nvPicPr>
          <p:cNvPr id="38917" name="Picture 5" descr="Go to fullsize image">
            <a:hlinkClick r:id="rId2"/>
          </p:cNvPr>
          <p:cNvPicPr>
            <a:picLocks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4876800" y="2455863"/>
            <a:ext cx="3657600" cy="2727325"/>
          </a:xfrm>
          <a:ln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89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89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389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389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3" dur="2000"/>
                                        <p:tgtEl>
                                          <p:spTgt spid="389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6" dur="2000"/>
                                        <p:tgtEl>
                                          <p:spTgt spid="389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9" dur="2000"/>
                                        <p:tgtEl>
                                          <p:spTgt spid="389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389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838200"/>
            <a:ext cx="8229600" cy="4525963"/>
          </a:xfrm>
        </p:spPr>
        <p:txBody>
          <a:bodyPr/>
          <a:lstStyle/>
          <a:p>
            <a:r>
              <a:rPr lang="en-US"/>
              <a:t>Biology versus Experience</a:t>
            </a:r>
          </a:p>
          <a:p>
            <a:r>
              <a:rPr lang="en-US"/>
              <a:t>Am I the way I am because I was born that way or because of my surroundings?</a:t>
            </a:r>
          </a:p>
        </p:txBody>
      </p:sp>
      <p:sp>
        <p:nvSpPr>
          <p:cNvPr id="118787" name="Rectangle 3"/>
          <p:cNvSpPr>
            <a:spLocks noChangeArrowheads="1"/>
          </p:cNvSpPr>
          <p:nvPr>
            <p:ph type="title"/>
          </p:nvPr>
        </p:nvSpPr>
        <p:spPr>
          <a:xfrm>
            <a:off x="457200" y="0"/>
            <a:ext cx="8229600" cy="1143000"/>
          </a:xfrm>
          <a:noFill/>
          <a:ln/>
        </p:spPr>
        <p:txBody>
          <a:bodyPr anchorCtr="0"/>
          <a:lstStyle/>
          <a:p>
            <a:pPr>
              <a:spcBef>
                <a:spcPct val="50000"/>
              </a:spcBef>
            </a:pPr>
            <a:r>
              <a:rPr lang="en-US"/>
              <a:t>Nature v. Nurture</a:t>
            </a:r>
          </a:p>
        </p:txBody>
      </p:sp>
      <p:pic>
        <p:nvPicPr>
          <p:cNvPr id="118788" name="Picture 4" descr="jordan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95600" y="3276600"/>
            <a:ext cx="2514600" cy="3352800"/>
          </a:xfrm>
          <a:prstGeom prst="rect">
            <a:avLst/>
          </a:prstGeom>
          <a:noFill/>
        </p:spPr>
      </p:pic>
      <p:pic>
        <p:nvPicPr>
          <p:cNvPr id="118789" name="Picture 5" descr="jackson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62600" y="3810000"/>
            <a:ext cx="3416300" cy="2701925"/>
          </a:xfrm>
          <a:prstGeom prst="rect">
            <a:avLst/>
          </a:prstGeom>
          <a:noFill/>
        </p:spPr>
      </p:pic>
      <p:pic>
        <p:nvPicPr>
          <p:cNvPr id="118790" name="Picture 6" descr="einstein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04800" y="3048000"/>
            <a:ext cx="2247900" cy="3457575"/>
          </a:xfrm>
          <a:prstGeom prst="rect">
            <a:avLst/>
          </a:prstGeom>
          <a:noFill/>
        </p:spPr>
      </p:pic>
      <p:sp>
        <p:nvSpPr>
          <p:cNvPr id="118791" name="Text Box 7"/>
          <p:cNvSpPr txBox="1">
            <a:spLocks noChangeArrowheads="1"/>
          </p:cNvSpPr>
          <p:nvPr/>
        </p:nvSpPr>
        <p:spPr bwMode="auto">
          <a:xfrm>
            <a:off x="5867400" y="2667000"/>
            <a:ext cx="2971800" cy="91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>
                <a:latin typeface="Comic Sans MS" pitchFamily="66" charset="0"/>
              </a:rPr>
              <a:t>Can I ever be like these people, or does nature give me limitations?</a:t>
            </a:r>
          </a:p>
        </p:txBody>
      </p:sp>
      <p:graphicFrame>
        <p:nvGraphicFramePr>
          <p:cNvPr id="118792" name="Object 8">
            <a:hlinkClick r:id="" action="ppaction://media"/>
          </p:cNvPr>
          <p:cNvGraphicFramePr>
            <a:graphicFrameLocks noChangeAspect="1"/>
          </p:cNvGraphicFramePr>
          <p:nvPr/>
        </p:nvGraphicFramePr>
        <p:xfrm>
          <a:off x="4419600" y="3276600"/>
          <a:ext cx="304800" cy="304800"/>
        </p:xfrm>
        <a:graphic>
          <a:graphicData uri="http://schemas.openxmlformats.org/drawingml/2006/compatibility">
            <com:legacyDrawing xmlns:com="http://schemas.openxmlformats.org/drawingml/2006/compatibility" spid="_x0000_s118792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87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87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87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187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187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187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187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187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7" dur="249519" fill="hold"/>
                                        <p:tgtEl>
                                          <p:spTgt spid="11879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3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8792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Psychology’s Perspectives</a:t>
            </a:r>
          </a:p>
        </p:txBody>
      </p:sp>
      <p:sp>
        <p:nvSpPr>
          <p:cNvPr id="119811" name="Text Box 3"/>
          <p:cNvSpPr txBox="1">
            <a:spLocks noChangeArrowheads="1"/>
          </p:cNvSpPr>
          <p:nvPr/>
        </p:nvSpPr>
        <p:spPr bwMode="auto">
          <a:xfrm>
            <a:off x="1600200" y="2438400"/>
            <a:ext cx="51816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</a:pPr>
            <a:r>
              <a:rPr lang="en-US" sz="3600">
                <a:latin typeface="Comic Sans MS" pitchFamily="66" charset="0"/>
              </a:rPr>
              <a:t>The Big Seven</a:t>
            </a:r>
          </a:p>
        </p:txBody>
      </p:sp>
      <p:pic>
        <p:nvPicPr>
          <p:cNvPr id="119812" name="Picture 4" descr="7_md_clr"/>
          <p:cNvPicPr>
            <a:picLocks noChangeAspect="1" noChangeArrowheads="1" noCro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3505200" y="3795713"/>
            <a:ext cx="1616075" cy="2005012"/>
          </a:xfrm>
          <a:noFill/>
          <a:ln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7" name="Rectangle 1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US" sz="2800"/>
              <a:t>Getting a child to eat</a:t>
            </a:r>
          </a:p>
          <a:p>
            <a:pPr>
              <a:lnSpc>
                <a:spcPct val="90000"/>
              </a:lnSpc>
            </a:pPr>
            <a:r>
              <a:rPr lang="en-US" sz="2800"/>
              <a:t>Getting your little sister to do work for you</a:t>
            </a:r>
          </a:p>
          <a:p>
            <a:pPr>
              <a:lnSpc>
                <a:spcPct val="90000"/>
              </a:lnSpc>
            </a:pPr>
            <a:r>
              <a:rPr lang="en-US" sz="2800"/>
              <a:t>“outpsych” your opponent (poker)</a:t>
            </a:r>
          </a:p>
          <a:p>
            <a:pPr>
              <a:lnSpc>
                <a:spcPct val="90000"/>
              </a:lnSpc>
            </a:pPr>
            <a:r>
              <a:rPr lang="en-US" sz="2800"/>
              <a:t>Getting students to behave</a:t>
            </a:r>
          </a:p>
          <a:p>
            <a:pPr>
              <a:lnSpc>
                <a:spcPct val="90000"/>
              </a:lnSpc>
              <a:buFontTx/>
              <a:buNone/>
            </a:pPr>
            <a:endParaRPr lang="en-US" sz="2800"/>
          </a:p>
          <a:p>
            <a:pPr>
              <a:lnSpc>
                <a:spcPct val="90000"/>
              </a:lnSpc>
              <a:buFontTx/>
              <a:buNone/>
            </a:pPr>
            <a:r>
              <a:rPr lang="en-US" sz="2800"/>
              <a:t>*This is how ordinary people use psychology</a:t>
            </a:r>
          </a:p>
        </p:txBody>
      </p:sp>
      <p:pic>
        <p:nvPicPr>
          <p:cNvPr id="4104" name="Picture 8" descr="MB_OMSR_22"/>
          <p:cNvPicPr>
            <a:picLocks noChangeAspect="1" noChangeArrowheads="1" noCrop="1"/>
          </p:cNvPicPr>
          <p:nvPr>
            <p:ph sz="quarter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715000" y="1828800"/>
            <a:ext cx="1981200" cy="1981200"/>
          </a:xfrm>
          <a:noFill/>
          <a:ln/>
        </p:spPr>
      </p:pic>
      <p:pic>
        <p:nvPicPr>
          <p:cNvPr id="4106" name="Picture 10" descr="MB_OMSR_24"/>
          <p:cNvPicPr>
            <a:picLocks noChangeAspect="1" noChangeArrowheads="1" noCrop="1"/>
          </p:cNvPicPr>
          <p:nvPr>
            <p:ph sz="quarter" idx="3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5410200" y="4419600"/>
            <a:ext cx="1905000" cy="1905000"/>
          </a:xfrm>
          <a:noFill/>
          <a:ln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4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40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3" dur="500"/>
                                        <p:tgtEl>
                                          <p:spTgt spid="40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9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Neuroscience Perspective</a:t>
            </a:r>
          </a:p>
        </p:txBody>
      </p:sp>
      <p:sp>
        <p:nvSpPr>
          <p:cNvPr id="1208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8229600" cy="1816100"/>
          </a:xfrm>
        </p:spPr>
        <p:txBody>
          <a:bodyPr/>
          <a:lstStyle/>
          <a:p>
            <a:pPr marL="609600" indent="-609600"/>
            <a:r>
              <a:rPr lang="en-US"/>
              <a:t>Focus on how the physical body and brain creates our emotions, memories and sensory experiences.</a:t>
            </a:r>
          </a:p>
        </p:txBody>
      </p:sp>
      <p:pic>
        <p:nvPicPr>
          <p:cNvPr id="120836" name="Picture 4" descr="brain_fart_hg_clr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10250" y="3200400"/>
            <a:ext cx="3333750" cy="3333750"/>
          </a:xfrm>
          <a:prstGeom prst="rect">
            <a:avLst/>
          </a:prstGeom>
          <a:noFill/>
        </p:spPr>
      </p:pic>
      <p:sp>
        <p:nvSpPr>
          <p:cNvPr id="120837" name="Text Box 5"/>
          <p:cNvSpPr txBox="1">
            <a:spLocks noChangeArrowheads="1"/>
          </p:cNvSpPr>
          <p:nvPr/>
        </p:nvSpPr>
        <p:spPr bwMode="auto">
          <a:xfrm>
            <a:off x="457200" y="3276600"/>
            <a:ext cx="4648200" cy="308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sz="2800">
                <a:latin typeface="Comic Sans MS" pitchFamily="66" charset="0"/>
              </a:rPr>
              <a:t>If you could not remember the names of your parents and  went to a psychologist who adheres to the neuroscience perspective, what might they say?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08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08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Evolutionary Perspective</a:t>
            </a:r>
          </a:p>
        </p:txBody>
      </p:sp>
      <p:sp>
        <p:nvSpPr>
          <p:cNvPr id="12185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0" y="1600200"/>
            <a:ext cx="4495800" cy="4525963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/>
              <a:t>Focuses on Darwinism.</a:t>
            </a:r>
          </a:p>
          <a:p>
            <a:pPr>
              <a:lnSpc>
                <a:spcPct val="90000"/>
              </a:lnSpc>
            </a:pPr>
            <a:r>
              <a:rPr lang="en-US"/>
              <a:t>We behave the way we do because we inherited those behaviors.</a:t>
            </a:r>
          </a:p>
          <a:p>
            <a:pPr>
              <a:lnSpc>
                <a:spcPct val="90000"/>
              </a:lnSpc>
            </a:pPr>
            <a:r>
              <a:rPr lang="en-US"/>
              <a:t>Thus, those behaviors must have helped ensure our ancestors survival.</a:t>
            </a:r>
          </a:p>
          <a:p>
            <a:pPr>
              <a:lnSpc>
                <a:spcPct val="90000"/>
              </a:lnSpc>
            </a:pPr>
            <a:r>
              <a:rPr lang="en-US"/>
              <a:t>Mother nature practicing selective breeding</a:t>
            </a:r>
          </a:p>
        </p:txBody>
      </p:sp>
      <p:pic>
        <p:nvPicPr>
          <p:cNvPr id="121860" name="Picture 4" descr="homer4"/>
          <p:cNvPicPr>
            <a:picLocks noChangeAspect="1" noChangeArrowheads="1" noCrop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495800" y="2281238"/>
            <a:ext cx="3990975" cy="2892425"/>
          </a:xfrm>
          <a:noFill/>
          <a:ln/>
        </p:spPr>
      </p:pic>
      <p:sp>
        <p:nvSpPr>
          <p:cNvPr id="121861" name="Text Box 5"/>
          <p:cNvSpPr txBox="1">
            <a:spLocks noChangeArrowheads="1"/>
          </p:cNvSpPr>
          <p:nvPr/>
        </p:nvSpPr>
        <p:spPr bwMode="auto">
          <a:xfrm>
            <a:off x="4648200" y="5486400"/>
            <a:ext cx="4114800" cy="118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sz="2400">
                <a:latin typeface="Comic Sans MS" pitchFamily="66" charset="0"/>
              </a:rPr>
              <a:t>How could this behavior ensured Homer’s ancestors survival?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18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18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218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218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218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218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1861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Psychodynamic Perspective</a:t>
            </a:r>
          </a:p>
        </p:txBody>
      </p:sp>
      <p:graphicFrame>
        <p:nvGraphicFramePr>
          <p:cNvPr id="122883" name="Object 3"/>
          <p:cNvGraphicFramePr>
            <a:graphicFrameLocks noChangeAspect="1"/>
          </p:cNvGraphicFramePr>
          <p:nvPr>
            <p:ph sz="quarter" idx="1"/>
          </p:nvPr>
        </p:nvGraphicFramePr>
        <p:xfrm>
          <a:off x="1500188" y="1600200"/>
          <a:ext cx="1951037" cy="2171700"/>
        </p:xfrm>
        <a:graphic>
          <a:graphicData uri="http://schemas.openxmlformats.org/presentationml/2006/ole">
            <p:oleObj spid="_x0000_s122883" name="Chart" r:id="rId3" imgW="4038600" imgH="4524375" progId="MSGraph.Chart.8">
              <p:embed followColorScheme="full"/>
            </p:oleObj>
          </a:graphicData>
        </a:graphic>
      </p:graphicFrame>
      <p:sp>
        <p:nvSpPr>
          <p:cNvPr id="122884" name="Rectangle 4"/>
          <p:cNvSpPr>
            <a:spLocks noGrp="1" noChangeArrowheads="1"/>
          </p:cNvSpPr>
          <p:nvPr>
            <p:ph type="body" sz="half" idx="3"/>
          </p:nvPr>
        </p:nvSpPr>
        <p:spPr/>
        <p:txBody>
          <a:bodyPr/>
          <a:lstStyle/>
          <a:p>
            <a:r>
              <a:rPr lang="en-US" sz="2800"/>
              <a:t>Fathered by Sigmund Freud.</a:t>
            </a:r>
          </a:p>
          <a:p>
            <a:endParaRPr lang="en-US" sz="2800"/>
          </a:p>
          <a:p>
            <a:r>
              <a:rPr lang="en-US" sz="2800"/>
              <a:t>Our behavior comes from unconscious drives.</a:t>
            </a:r>
          </a:p>
          <a:p>
            <a:endParaRPr lang="en-US" sz="2800"/>
          </a:p>
          <a:p>
            <a:r>
              <a:rPr lang="en-US" sz="2800"/>
              <a:t>Usually stemming from our childhood.</a:t>
            </a:r>
          </a:p>
        </p:txBody>
      </p:sp>
      <p:pic>
        <p:nvPicPr>
          <p:cNvPr id="122885" name="Picture 5" descr="coach_hg_clr"/>
          <p:cNvPicPr>
            <a:picLocks noChangeAspect="1" noChangeArrowheads="1" noCrop="1"/>
          </p:cNvPicPr>
          <p:nvPr>
            <p:ph sz="quarter" idx="2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914400" y="2130425"/>
            <a:ext cx="2971800" cy="2951163"/>
          </a:xfrm>
          <a:noFill/>
          <a:ln/>
        </p:spPr>
      </p:pic>
      <p:sp>
        <p:nvSpPr>
          <p:cNvPr id="122886" name="Text Box 6"/>
          <p:cNvSpPr txBox="1">
            <a:spLocks noChangeArrowheads="1"/>
          </p:cNvSpPr>
          <p:nvPr/>
        </p:nvSpPr>
        <p:spPr bwMode="auto">
          <a:xfrm>
            <a:off x="457200" y="5181600"/>
            <a:ext cx="4800600" cy="91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>
                <a:latin typeface="Comic Sans MS" pitchFamily="66" charset="0"/>
              </a:rPr>
              <a:t>What might a psychoanalyst say is the reason someone always needs to be chewing gum?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28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288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2288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228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1228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88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/>
              <a:t>Behavioral Perspective</a:t>
            </a:r>
          </a:p>
        </p:txBody>
      </p:sp>
      <p:sp>
        <p:nvSpPr>
          <p:cNvPr id="12390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28600" y="1600200"/>
            <a:ext cx="4267200" cy="4525963"/>
          </a:xfrm>
        </p:spPr>
        <p:txBody>
          <a:bodyPr/>
          <a:lstStyle/>
          <a:p>
            <a:r>
              <a:rPr lang="en-US" sz="3600"/>
              <a:t>Focuses on our OBSERVABLE behaviors.</a:t>
            </a:r>
          </a:p>
          <a:p>
            <a:r>
              <a:rPr lang="en-US" sz="3600"/>
              <a:t>Only cares about the behaviors that impair our living, and attempts to change them.</a:t>
            </a:r>
          </a:p>
        </p:txBody>
      </p:sp>
      <p:pic>
        <p:nvPicPr>
          <p:cNvPr id="123908" name="Picture 4" descr="fingernails"/>
          <p:cNvPicPr>
            <a:picLocks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724400" y="1066800"/>
            <a:ext cx="3781425" cy="3810000"/>
          </a:xfrm>
          <a:noFill/>
          <a:ln/>
        </p:spPr>
      </p:pic>
      <p:sp>
        <p:nvSpPr>
          <p:cNvPr id="123909" name="Text Box 5"/>
          <p:cNvSpPr txBox="1">
            <a:spLocks noChangeArrowheads="1"/>
          </p:cNvSpPr>
          <p:nvPr/>
        </p:nvSpPr>
        <p:spPr bwMode="auto">
          <a:xfrm>
            <a:off x="4876800" y="4953000"/>
            <a:ext cx="3657600" cy="173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>
                <a:latin typeface="Comic Sans MS" pitchFamily="66" charset="0"/>
              </a:rPr>
              <a:t>If you bit your fingernails when you were nervous, a behaviorist would not focus on calming you down, but rather focus on how to stop you from biting your nails.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39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39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239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239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239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909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i="1" u="sng"/>
              <a:t>BEHAVIORISTS</a:t>
            </a:r>
          </a:p>
        </p:txBody>
      </p:sp>
      <p:sp>
        <p:nvSpPr>
          <p:cNvPr id="43011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r>
              <a:rPr lang="en-US" sz="2800">
                <a:effectLst/>
              </a:rPr>
              <a:t>How people learn</a:t>
            </a:r>
          </a:p>
          <a:p>
            <a:r>
              <a:rPr lang="en-US" sz="2800">
                <a:effectLst/>
              </a:rPr>
              <a:t>Rewards and punishment</a:t>
            </a:r>
          </a:p>
        </p:txBody>
      </p:sp>
      <p:pic>
        <p:nvPicPr>
          <p:cNvPr id="43013" name="Picture 5" descr="watson"/>
          <p:cNvPicPr>
            <a:picLocks noChangeAspect="1" noChangeArrowheads="1"/>
          </p:cNvPicPr>
          <p:nvPr>
            <p:ph sz="quarter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762000" y="3657600"/>
            <a:ext cx="1477963" cy="2171700"/>
          </a:xfrm>
          <a:noFill/>
          <a:ln/>
        </p:spPr>
      </p:pic>
      <p:sp>
        <p:nvSpPr>
          <p:cNvPr id="43018" name="Rectangle 10"/>
          <p:cNvSpPr>
            <a:spLocks noGrp="1" noChangeArrowheads="1"/>
          </p:cNvSpPr>
          <p:nvPr>
            <p:ph sz="quarter" idx="3"/>
          </p:nvPr>
        </p:nvSpPr>
        <p:spPr/>
        <p:txBody>
          <a:bodyPr/>
          <a:lstStyle/>
          <a:p>
            <a:endParaRPr lang="en-US" sz="2400"/>
          </a:p>
        </p:txBody>
      </p:sp>
      <p:pic>
        <p:nvPicPr>
          <p:cNvPr id="43020" name="Picture 12" descr="3781b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24400" y="1143000"/>
            <a:ext cx="3543300" cy="5419725"/>
          </a:xfrm>
          <a:prstGeom prst="rect">
            <a:avLst/>
          </a:prstGeom>
          <a:noFill/>
        </p:spPr>
      </p:pic>
      <p:sp>
        <p:nvSpPr>
          <p:cNvPr id="43021" name="Rectangle 13"/>
          <p:cNvSpPr>
            <a:spLocks noChangeArrowheads="1"/>
          </p:cNvSpPr>
          <p:nvPr/>
        </p:nvSpPr>
        <p:spPr bwMode="auto">
          <a:xfrm>
            <a:off x="685800" y="5943600"/>
            <a:ext cx="1592263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/>
              <a:t>John B. Watson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30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30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30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430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30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30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30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30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0" grpId="0"/>
      <p:bldP spid="43021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30" name="Rectangle 2"/>
          <p:cNvSpPr>
            <a:spLocks noGrp="1" noChangeArrowheads="1"/>
          </p:cNvSpPr>
          <p:nvPr>
            <p:ph type="title"/>
          </p:nvPr>
        </p:nvSpPr>
        <p:spPr>
          <a:xfrm>
            <a:off x="304800" y="-228600"/>
            <a:ext cx="8229600" cy="1143000"/>
          </a:xfrm>
        </p:spPr>
        <p:txBody>
          <a:bodyPr/>
          <a:lstStyle/>
          <a:p>
            <a:r>
              <a:rPr lang="en-US"/>
              <a:t>Cognitive Perspective</a:t>
            </a:r>
          </a:p>
        </p:txBody>
      </p:sp>
      <p:sp>
        <p:nvSpPr>
          <p:cNvPr id="12493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0" y="685800"/>
            <a:ext cx="4495800" cy="5562600"/>
          </a:xfrm>
        </p:spPr>
        <p:txBody>
          <a:bodyPr/>
          <a:lstStyle/>
          <a:p>
            <a:r>
              <a:rPr lang="en-US"/>
              <a:t>Focuses on how we think (or encode information)</a:t>
            </a:r>
          </a:p>
          <a:p>
            <a:r>
              <a:rPr lang="en-US"/>
              <a:t>How do we see the world?</a:t>
            </a:r>
          </a:p>
          <a:p>
            <a:r>
              <a:rPr lang="en-US"/>
              <a:t>How did we learn to act to sad or happy events?</a:t>
            </a:r>
          </a:p>
          <a:p>
            <a:r>
              <a:rPr lang="en-US"/>
              <a:t>Cognitive Therapist attempt to change the way you think.</a:t>
            </a:r>
          </a:p>
        </p:txBody>
      </p:sp>
      <p:pic>
        <p:nvPicPr>
          <p:cNvPr id="124932" name="Picture 4" descr="college_student_talking_to_girl_at_party_hg_clr"/>
          <p:cNvPicPr>
            <a:picLocks noChangeAspect="1" noChangeArrowheads="1" noCrop="1"/>
          </p:cNvPicPr>
          <p:nvPr>
            <p:ph sz="quarter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800600" y="990600"/>
            <a:ext cx="1824038" cy="2185988"/>
          </a:xfrm>
          <a:noFill/>
          <a:ln/>
        </p:spPr>
      </p:pic>
      <p:pic>
        <p:nvPicPr>
          <p:cNvPr id="124933" name="Picture 5" descr="college_kid_rejected_hg_clr"/>
          <p:cNvPicPr>
            <a:picLocks noChangeAspect="1" noChangeArrowheads="1" noCrop="1"/>
          </p:cNvPicPr>
          <p:nvPr>
            <p:ph sz="quarter" idx="3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6956425" y="990600"/>
            <a:ext cx="2187575" cy="2187575"/>
          </a:xfrm>
          <a:noFill/>
          <a:ln/>
        </p:spPr>
      </p:pic>
      <p:pic>
        <p:nvPicPr>
          <p:cNvPr id="124934" name="Picture 6" descr="heart_head_sad_hg_clr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629400" y="4038600"/>
            <a:ext cx="2514600" cy="2284413"/>
          </a:xfrm>
          <a:prstGeom prst="rect">
            <a:avLst/>
          </a:prstGeom>
          <a:noFill/>
        </p:spPr>
      </p:pic>
      <p:pic>
        <p:nvPicPr>
          <p:cNvPr id="124935" name="Picture 7" descr="heart_head_wink_hg_clr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495800" y="4114800"/>
            <a:ext cx="2133600" cy="1938338"/>
          </a:xfrm>
          <a:prstGeom prst="rect">
            <a:avLst/>
          </a:prstGeom>
          <a:noFill/>
        </p:spPr>
      </p:pic>
      <p:sp>
        <p:nvSpPr>
          <p:cNvPr id="124936" name="Text Box 8"/>
          <p:cNvSpPr txBox="1">
            <a:spLocks noChangeArrowheads="1"/>
          </p:cNvSpPr>
          <p:nvPr/>
        </p:nvSpPr>
        <p:spPr bwMode="auto">
          <a:xfrm>
            <a:off x="4724400" y="3200400"/>
            <a:ext cx="21336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>
                <a:latin typeface="Comic Sans MS" pitchFamily="66" charset="0"/>
              </a:rPr>
              <a:t>Meet girl</a:t>
            </a:r>
          </a:p>
        </p:txBody>
      </p:sp>
      <p:sp>
        <p:nvSpPr>
          <p:cNvPr id="124937" name="Text Box 9"/>
          <p:cNvSpPr txBox="1">
            <a:spLocks noChangeArrowheads="1"/>
          </p:cNvSpPr>
          <p:nvPr/>
        </p:nvSpPr>
        <p:spPr bwMode="auto">
          <a:xfrm>
            <a:off x="6858000" y="3276600"/>
            <a:ext cx="18288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>
                <a:latin typeface="Comic Sans MS" pitchFamily="66" charset="0"/>
              </a:rPr>
              <a:t>Get Rejected by girl</a:t>
            </a:r>
          </a:p>
        </p:txBody>
      </p:sp>
      <p:sp>
        <p:nvSpPr>
          <p:cNvPr id="124938" name="Text Box 10"/>
          <p:cNvSpPr txBox="1">
            <a:spLocks noChangeArrowheads="1"/>
          </p:cNvSpPr>
          <p:nvPr/>
        </p:nvSpPr>
        <p:spPr bwMode="auto">
          <a:xfrm>
            <a:off x="7010400" y="6019800"/>
            <a:ext cx="19050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>
                <a:latin typeface="Comic Sans MS" pitchFamily="66" charset="0"/>
              </a:rPr>
              <a:t>Did you learn to be depressed</a:t>
            </a:r>
          </a:p>
        </p:txBody>
      </p:sp>
      <p:sp>
        <p:nvSpPr>
          <p:cNvPr id="124939" name="Text Box 11"/>
          <p:cNvSpPr txBox="1">
            <a:spLocks noChangeArrowheads="1"/>
          </p:cNvSpPr>
          <p:nvPr/>
        </p:nvSpPr>
        <p:spPr bwMode="auto">
          <a:xfrm>
            <a:off x="4343400" y="6019800"/>
            <a:ext cx="25908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>
                <a:latin typeface="Comic Sans MS" pitchFamily="66" charset="0"/>
              </a:rPr>
              <a:t>Or get back on the horse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49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49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249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249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249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249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249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249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249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249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249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1249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4939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Social-Cultural Perspective</a:t>
            </a:r>
          </a:p>
        </p:txBody>
      </p:sp>
      <p:sp>
        <p:nvSpPr>
          <p:cNvPr id="1259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371600"/>
            <a:ext cx="8229600" cy="1143000"/>
          </a:xfrm>
        </p:spPr>
        <p:txBody>
          <a:bodyPr/>
          <a:lstStyle/>
          <a:p>
            <a:r>
              <a:rPr lang="en-US"/>
              <a:t>Focus on how your culture effects your behavior.</a:t>
            </a:r>
          </a:p>
        </p:txBody>
      </p:sp>
      <p:pic>
        <p:nvPicPr>
          <p:cNvPr id="125956" name="Picture 4" descr="BreakfastClubBigPic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2590800"/>
            <a:ext cx="5867400" cy="3836988"/>
          </a:xfrm>
          <a:prstGeom prst="rect">
            <a:avLst/>
          </a:prstGeom>
          <a:noFill/>
        </p:spPr>
      </p:pic>
      <p:sp>
        <p:nvSpPr>
          <p:cNvPr id="125957" name="Text Box 5"/>
          <p:cNvSpPr txBox="1">
            <a:spLocks noChangeArrowheads="1"/>
          </p:cNvSpPr>
          <p:nvPr/>
        </p:nvSpPr>
        <p:spPr bwMode="auto">
          <a:xfrm>
            <a:off x="6477000" y="2708275"/>
            <a:ext cx="2667000" cy="3508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/>
            <a:r>
              <a:rPr lang="en-US" sz="2800">
                <a:latin typeface="Comic Sans MS" pitchFamily="66" charset="0"/>
              </a:rPr>
              <a:t>Even in the same high school, behaviors can change in accordance to the various subcultures.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59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59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259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5957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Humanistic Perspective</a:t>
            </a:r>
          </a:p>
        </p:txBody>
      </p:sp>
      <p:sp>
        <p:nvSpPr>
          <p:cNvPr id="1269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219200"/>
            <a:ext cx="8229600" cy="4525963"/>
          </a:xfrm>
        </p:spPr>
        <p:txBody>
          <a:bodyPr/>
          <a:lstStyle/>
          <a:p>
            <a:r>
              <a:rPr lang="en-US"/>
              <a:t>Focuses on positive growth</a:t>
            </a:r>
          </a:p>
          <a:p>
            <a:r>
              <a:rPr lang="en-US"/>
              <a:t>Attempt to seek self-actualization</a:t>
            </a:r>
          </a:p>
          <a:p>
            <a:r>
              <a:rPr lang="en-US"/>
              <a:t>Therapists use active listening and unconditional positive regard.</a:t>
            </a:r>
          </a:p>
        </p:txBody>
      </p:sp>
      <p:pic>
        <p:nvPicPr>
          <p:cNvPr id="126980" name="Picture 4" descr="roger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19200" y="3733800"/>
            <a:ext cx="2017713" cy="2857500"/>
          </a:xfrm>
          <a:prstGeom prst="rect">
            <a:avLst/>
          </a:prstGeom>
          <a:noFill/>
        </p:spPr>
      </p:pic>
      <p:sp>
        <p:nvSpPr>
          <p:cNvPr id="126981" name="Text Box 5"/>
          <p:cNvSpPr txBox="1">
            <a:spLocks noChangeArrowheads="1"/>
          </p:cNvSpPr>
          <p:nvPr/>
        </p:nvSpPr>
        <p:spPr bwMode="auto">
          <a:xfrm>
            <a:off x="3717925" y="3698875"/>
            <a:ext cx="3521075" cy="204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/>
            <a:r>
              <a:rPr lang="en-US" sz="3200">
                <a:latin typeface="Comic Sans MS" pitchFamily="66" charset="0"/>
              </a:rPr>
              <a:t>Mr. Rogers would have made a great Humanistic Therapist!!!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69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69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269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269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269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6981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Approaches cont.</a:t>
            </a:r>
          </a:p>
        </p:txBody>
      </p:sp>
      <p:sp>
        <p:nvSpPr>
          <p:cNvPr id="4813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0" y="1600200"/>
            <a:ext cx="5638800" cy="449580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sz="2400" b="1" i="1" u="sng"/>
              <a:t>HUMANISTIC PSYCHOLOGY</a:t>
            </a:r>
          </a:p>
          <a:p>
            <a:pPr lvl="1">
              <a:lnSpc>
                <a:spcPct val="80000"/>
              </a:lnSpc>
            </a:pPr>
            <a:r>
              <a:rPr lang="en-US" sz="2000">
                <a:effectLst/>
              </a:rPr>
              <a:t>people try to achieve their maximum potential (self actualization)</a:t>
            </a:r>
          </a:p>
          <a:p>
            <a:pPr lvl="1">
              <a:lnSpc>
                <a:spcPct val="80000"/>
              </a:lnSpc>
            </a:pPr>
            <a:r>
              <a:rPr lang="en-US" sz="2000">
                <a:effectLst/>
              </a:rPr>
              <a:t>Promote health and self-growth</a:t>
            </a:r>
          </a:p>
          <a:p>
            <a:pPr>
              <a:lnSpc>
                <a:spcPct val="80000"/>
              </a:lnSpc>
            </a:pPr>
            <a:r>
              <a:rPr lang="en-US" sz="2400" b="1" i="1" u="sng"/>
              <a:t>ECLECTIC</a:t>
            </a:r>
          </a:p>
          <a:p>
            <a:pPr lvl="1">
              <a:lnSpc>
                <a:spcPct val="80000"/>
              </a:lnSpc>
            </a:pPr>
            <a:r>
              <a:rPr lang="en-US" sz="2000">
                <a:effectLst/>
              </a:rPr>
              <a:t>Combination of approaches</a:t>
            </a:r>
          </a:p>
        </p:txBody>
      </p:sp>
      <p:pic>
        <p:nvPicPr>
          <p:cNvPr id="48133" name="Picture 5" descr="mp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43575" y="4105275"/>
            <a:ext cx="3400425" cy="2752725"/>
          </a:xfrm>
          <a:prstGeom prst="rect">
            <a:avLst/>
          </a:prstGeom>
          <a:noFill/>
        </p:spPr>
      </p:pic>
      <p:pic>
        <p:nvPicPr>
          <p:cNvPr id="48135" name="Picture 7" descr="maslow"/>
          <p:cNvPicPr>
            <a:picLocks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6781800" y="1066800"/>
            <a:ext cx="2152650" cy="2895600"/>
          </a:xfrm>
          <a:noFill/>
          <a:ln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8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481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481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481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3" dur="2000"/>
                                        <p:tgtEl>
                                          <p:spTgt spid="48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81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8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481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481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30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2" name="Rectangle 2"/>
          <p:cNvSpPr>
            <a:spLocks noGrp="1" noChangeArrowheads="1"/>
          </p:cNvSpPr>
          <p:nvPr>
            <p:ph type="title"/>
          </p:nvPr>
        </p:nvSpPr>
        <p:spPr>
          <a:xfrm>
            <a:off x="609600" y="2590800"/>
            <a:ext cx="7772400" cy="1143000"/>
          </a:xfrm>
        </p:spPr>
        <p:txBody>
          <a:bodyPr/>
          <a:lstStyle/>
          <a:p>
            <a:r>
              <a:rPr lang="en-US">
                <a:solidFill>
                  <a:srgbClr val="FFCCCC"/>
                </a:solidFill>
                <a:hlinkClick r:id="rId2"/>
              </a:rPr>
              <a:t>Psychology’s Subfields</a:t>
            </a:r>
            <a:endParaRPr lang="en-US">
              <a:solidFill>
                <a:srgbClr val="FFCCCC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Psychology</a:t>
            </a:r>
          </a:p>
        </p:txBody>
      </p:sp>
      <p:sp>
        <p:nvSpPr>
          <p:cNvPr id="10445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600200"/>
            <a:ext cx="4038600" cy="681038"/>
          </a:xfrm>
        </p:spPr>
        <p:txBody>
          <a:bodyPr/>
          <a:lstStyle/>
          <a:p>
            <a:r>
              <a:rPr lang="en-US" sz="2800"/>
              <a:t>What does it mean?</a:t>
            </a:r>
          </a:p>
        </p:txBody>
      </p:sp>
      <p:pic>
        <p:nvPicPr>
          <p:cNvPr id="104452" name="Picture 4" descr="wundt"/>
          <p:cNvPicPr>
            <a:picLocks noChangeAspect="1" noChangeArrowheads="1"/>
          </p:cNvPicPr>
          <p:nvPr>
            <p:ph sz="quarter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143000" y="2508250"/>
            <a:ext cx="2246313" cy="2762250"/>
          </a:xfrm>
          <a:noFill/>
          <a:ln/>
        </p:spPr>
      </p:pic>
      <p:pic>
        <p:nvPicPr>
          <p:cNvPr id="104453" name="Picture 5" descr="watsolg"/>
          <p:cNvPicPr>
            <a:picLocks noChangeAspect="1" noChangeArrowheads="1"/>
          </p:cNvPicPr>
          <p:nvPr>
            <p:ph sz="quarter" idx="3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5715000" y="2508250"/>
            <a:ext cx="1997075" cy="2854325"/>
          </a:xfrm>
          <a:noFill/>
          <a:ln/>
        </p:spPr>
      </p:pic>
      <p:sp>
        <p:nvSpPr>
          <p:cNvPr id="104454" name="Text Box 6"/>
          <p:cNvSpPr txBox="1">
            <a:spLocks noChangeArrowheads="1"/>
          </p:cNvSpPr>
          <p:nvPr/>
        </p:nvSpPr>
        <p:spPr bwMode="auto">
          <a:xfrm>
            <a:off x="457200" y="5638800"/>
            <a:ext cx="38100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</a:pPr>
            <a:r>
              <a:rPr lang="en-US">
                <a:latin typeface="Comic Sans MS" pitchFamily="66" charset="0"/>
              </a:rPr>
              <a:t>Inner sensations- mental processes</a:t>
            </a:r>
          </a:p>
        </p:txBody>
      </p:sp>
      <p:sp>
        <p:nvSpPr>
          <p:cNvPr id="104455" name="Text Box 7"/>
          <p:cNvSpPr txBox="1">
            <a:spLocks noChangeArrowheads="1"/>
          </p:cNvSpPr>
          <p:nvPr/>
        </p:nvSpPr>
        <p:spPr bwMode="auto">
          <a:xfrm>
            <a:off x="5105400" y="5638800"/>
            <a:ext cx="33528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</a:pPr>
            <a:r>
              <a:rPr lang="en-US">
                <a:latin typeface="Comic Sans MS" pitchFamily="66" charset="0"/>
              </a:rPr>
              <a:t>Observable behavior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044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1044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1044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044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454" grpId="0"/>
      <p:bldP spid="104455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02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762000" y="304800"/>
            <a:ext cx="7772400" cy="1143000"/>
          </a:xfrm>
        </p:spPr>
        <p:txBody>
          <a:bodyPr/>
          <a:lstStyle/>
          <a:p>
            <a:r>
              <a:rPr lang="en-US" sz="4800" b="0">
                <a:latin typeface="Comic Sans MS" pitchFamily="66" charset="0"/>
              </a:rPr>
              <a:t>Psychological Research Methods</a:t>
            </a:r>
          </a:p>
        </p:txBody>
      </p:sp>
      <p:pic>
        <p:nvPicPr>
          <p:cNvPr id="129027" name="Picture 3" descr="geologist_chipping_at_rock_hg_clr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43200" y="1600200"/>
            <a:ext cx="3333750" cy="3333750"/>
          </a:xfrm>
          <a:prstGeom prst="rect">
            <a:avLst/>
          </a:prstGeom>
          <a:noFill/>
        </p:spPr>
      </p:pic>
      <p:sp>
        <p:nvSpPr>
          <p:cNvPr id="129028" name="Text Box 4"/>
          <p:cNvSpPr txBox="1">
            <a:spLocks noChangeArrowheads="1"/>
          </p:cNvSpPr>
          <p:nvPr/>
        </p:nvSpPr>
        <p:spPr bwMode="auto">
          <a:xfrm>
            <a:off x="1828800" y="5029200"/>
            <a:ext cx="5583238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n-US" sz="3200">
                <a:latin typeface="Comic Sans MS" pitchFamily="66" charset="0"/>
              </a:rPr>
              <a:t>Excavating Human Behaviors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/>
              <a:t>Psychologists Analyze Data Scientifically</a:t>
            </a:r>
          </a:p>
        </p:txBody>
      </p:sp>
      <p:sp>
        <p:nvSpPr>
          <p:cNvPr id="604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524000"/>
            <a:ext cx="5181600" cy="4572000"/>
          </a:xfrm>
        </p:spPr>
        <p:txBody>
          <a:bodyPr/>
          <a:lstStyle/>
          <a:p>
            <a:pPr marL="609600" indent="-609600"/>
            <a:r>
              <a:rPr lang="en-US" sz="2800"/>
              <a:t>Behavior must be measurable</a:t>
            </a:r>
          </a:p>
          <a:p>
            <a:pPr marL="990600" lvl="1" indent="-533400"/>
            <a:r>
              <a:rPr lang="en-US" sz="2400"/>
              <a:t>detected by direct observation or other measuring devices</a:t>
            </a:r>
          </a:p>
          <a:p>
            <a:pPr marL="609600" indent="-609600"/>
            <a:r>
              <a:rPr lang="en-US" sz="2800"/>
              <a:t>Methods and data must be objective</a:t>
            </a:r>
          </a:p>
          <a:p>
            <a:pPr marL="990600" lvl="1" indent="-533400"/>
            <a:r>
              <a:rPr lang="en-US" sz="2400"/>
              <a:t>no opinions or bias</a:t>
            </a:r>
          </a:p>
          <a:p>
            <a:pPr marL="609600" indent="-609600"/>
            <a:r>
              <a:rPr lang="en-US" sz="2800"/>
              <a:t>Scientists must be able to communicate the results of their experiment to others</a:t>
            </a:r>
          </a:p>
          <a:p>
            <a:pPr marL="990600" lvl="1" indent="-533400"/>
            <a:r>
              <a:rPr lang="en-US" sz="2400"/>
              <a:t>Meetings, journals</a:t>
            </a:r>
          </a:p>
          <a:p>
            <a:pPr marL="990600" lvl="1" indent="-533400">
              <a:buFontTx/>
              <a:buNone/>
            </a:pPr>
            <a:endParaRPr lang="en-US" sz="2400"/>
          </a:p>
          <a:p>
            <a:pPr marL="990600" lvl="1" indent="-533400">
              <a:buFontTx/>
              <a:buNone/>
            </a:pPr>
            <a:endParaRPr lang="en-US" sz="2400"/>
          </a:p>
        </p:txBody>
      </p:sp>
      <p:pic>
        <p:nvPicPr>
          <p:cNvPr id="60420" name="Picture 4" descr="Go to fullsize image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19800" y="3276600"/>
            <a:ext cx="2293938" cy="304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04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04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604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604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604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8" dur="500"/>
                                        <p:tgtEl>
                                          <p:spTgt spid="604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1" dur="500"/>
                                        <p:tgtEl>
                                          <p:spTgt spid="604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04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04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604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418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Guidelines cont.</a:t>
            </a:r>
          </a:p>
        </p:txBody>
      </p:sp>
      <p:sp>
        <p:nvSpPr>
          <p:cNvPr id="63491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r>
              <a:rPr lang="en-US" sz="2800"/>
              <a:t>Procedures must be repeatable</a:t>
            </a:r>
          </a:p>
          <a:p>
            <a:pPr lvl="1"/>
            <a:r>
              <a:rPr lang="en-US" sz="2400"/>
              <a:t>Other scientists can do the same procedure or experiment</a:t>
            </a:r>
          </a:p>
          <a:p>
            <a:r>
              <a:rPr lang="en-US" sz="2800"/>
              <a:t>Must use an organized and systematic approach in gathering data</a:t>
            </a:r>
          </a:p>
          <a:p>
            <a:pPr lvl="1">
              <a:buFontTx/>
              <a:buNone/>
            </a:pPr>
            <a:endParaRPr lang="en-US" sz="2400"/>
          </a:p>
        </p:txBody>
      </p:sp>
      <p:sp>
        <p:nvSpPr>
          <p:cNvPr id="63492" name="Rectangle 4"/>
          <p:cNvSpPr>
            <a:spLocks noChangeArrowheads="1"/>
          </p:cNvSpPr>
          <p:nvPr/>
        </p:nvSpPr>
        <p:spPr bwMode="auto">
          <a:xfrm>
            <a:off x="4479925" y="3108325"/>
            <a:ext cx="1841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marL="609600" indent="-609600" algn="ctr"/>
            <a:endParaRPr lang="en-US"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marL="609600" indent="-609600" algn="ctr"/>
            <a:endParaRPr lang="en-US">
              <a:latin typeface="Arial" charset="0"/>
            </a:endParaRPr>
          </a:p>
        </p:txBody>
      </p:sp>
      <p:pic>
        <p:nvPicPr>
          <p:cNvPr id="63493" name="Picture 5" descr="method"/>
          <p:cNvPicPr>
            <a:picLocks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267200" y="1990725"/>
            <a:ext cx="4876800" cy="3657600"/>
          </a:xfrm>
          <a:noFill/>
          <a:ln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3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634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634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634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34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34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634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490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50" name="Rectangle 2"/>
          <p:cNvSpPr>
            <a:spLocks noGrp="1" noChangeArrowheads="1"/>
          </p:cNvSpPr>
          <p:nvPr>
            <p:ph type="title"/>
          </p:nvPr>
        </p:nvSpPr>
        <p:spPr>
          <a:xfrm>
            <a:off x="533400" y="228600"/>
            <a:ext cx="7772400" cy="1143000"/>
          </a:xfrm>
        </p:spPr>
        <p:txBody>
          <a:bodyPr/>
          <a:lstStyle/>
          <a:p>
            <a:r>
              <a:rPr lang="en-US">
                <a:latin typeface="Comic Sans MS" pitchFamily="66" charset="0"/>
              </a:rPr>
              <a:t>Hindsight Bias</a:t>
            </a:r>
          </a:p>
        </p:txBody>
      </p:sp>
      <p:sp>
        <p:nvSpPr>
          <p:cNvPr id="13005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371600"/>
            <a:ext cx="3810000" cy="4114800"/>
          </a:xfrm>
        </p:spPr>
        <p:txBody>
          <a:bodyPr/>
          <a:lstStyle/>
          <a:p>
            <a:r>
              <a:rPr lang="en-US" sz="3600">
                <a:latin typeface="Comic Sans MS" pitchFamily="66" charset="0"/>
              </a:rPr>
              <a:t>The tendency to believe, after learning the outcome, that you knew it all along.</a:t>
            </a:r>
          </a:p>
        </p:txBody>
      </p:sp>
      <p:pic>
        <p:nvPicPr>
          <p:cNvPr id="130052" name="Picture 4" descr="dean"/>
          <p:cNvPicPr>
            <a:picLocks noChangeAspect="1" noChangeArrowheads="1"/>
          </p:cNvPicPr>
          <p:nvPr>
            <p:ph sz="quarter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791200" y="1219200"/>
            <a:ext cx="2286000" cy="2286000"/>
          </a:xfrm>
          <a:noFill/>
          <a:ln/>
        </p:spPr>
      </p:pic>
      <p:pic>
        <p:nvPicPr>
          <p:cNvPr id="130053" name="Picture 5" descr="kerry"/>
          <p:cNvPicPr>
            <a:picLocks noChangeAspect="1" noChangeArrowheads="1"/>
          </p:cNvPicPr>
          <p:nvPr>
            <p:ph sz="quarter" idx="3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6172200" y="3657600"/>
            <a:ext cx="1858963" cy="2819400"/>
          </a:xfrm>
          <a:noFill/>
          <a:ln/>
        </p:spPr>
      </p:pic>
      <p:sp>
        <p:nvSpPr>
          <p:cNvPr id="130054" name="Text Box 6"/>
          <p:cNvSpPr txBox="1">
            <a:spLocks noChangeArrowheads="1"/>
          </p:cNvSpPr>
          <p:nvPr/>
        </p:nvSpPr>
        <p:spPr bwMode="auto">
          <a:xfrm>
            <a:off x="304800" y="4800600"/>
            <a:ext cx="5502275" cy="155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2400">
                <a:latin typeface="Comic Sans MS" pitchFamily="66" charset="0"/>
              </a:rPr>
              <a:t>Only after Kerry won the Iowa Primary, did people begin to say that Dean was too liberal.  What would people say about Kerry if Dean won?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0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0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30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30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0051" grpId="0" build="p"/>
      <p:bldP spid="130054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74" name="Rectangle 2"/>
          <p:cNvSpPr>
            <a:spLocks noGrp="1" noChangeArrowheads="1"/>
          </p:cNvSpPr>
          <p:nvPr>
            <p:ph type="title"/>
          </p:nvPr>
        </p:nvSpPr>
        <p:spPr>
          <a:xfrm>
            <a:off x="533400" y="0"/>
            <a:ext cx="7772400" cy="1143000"/>
          </a:xfrm>
        </p:spPr>
        <p:txBody>
          <a:bodyPr/>
          <a:lstStyle/>
          <a:p>
            <a:r>
              <a:rPr lang="en-US">
                <a:latin typeface="Comic Sans MS" pitchFamily="66" charset="0"/>
              </a:rPr>
              <a:t>Overconfidence</a:t>
            </a:r>
          </a:p>
        </p:txBody>
      </p:sp>
      <p:sp>
        <p:nvSpPr>
          <p:cNvPr id="1310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914400"/>
            <a:ext cx="6934200" cy="1447800"/>
          </a:xfrm>
        </p:spPr>
        <p:txBody>
          <a:bodyPr/>
          <a:lstStyle/>
          <a:p>
            <a:r>
              <a:rPr lang="en-US">
                <a:latin typeface="Comic Sans MS" pitchFamily="66" charset="0"/>
              </a:rPr>
              <a:t>We tend to think we know more than we do</a:t>
            </a:r>
            <a:r>
              <a:rPr lang="en-US"/>
              <a:t>.</a:t>
            </a:r>
          </a:p>
        </p:txBody>
      </p:sp>
      <p:sp>
        <p:nvSpPr>
          <p:cNvPr id="131076" name="Rectangle 4"/>
          <p:cNvSpPr>
            <a:spLocks noChangeArrowheads="1"/>
          </p:cNvSpPr>
          <p:nvPr/>
        </p:nvSpPr>
        <p:spPr bwMode="auto">
          <a:xfrm>
            <a:off x="0" y="2438400"/>
            <a:ext cx="6477000" cy="3743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/>
            <a:r>
              <a:rPr lang="en-US" sz="2400">
                <a:latin typeface="Comic Sans MS" pitchFamily="66" charset="0"/>
              </a:rPr>
              <a:t>82% of U.S. drivers consider themselves to be in the top 30% of their group in terms of safety</a:t>
            </a:r>
            <a:br>
              <a:rPr lang="en-US" sz="2400">
                <a:latin typeface="Comic Sans MS" pitchFamily="66" charset="0"/>
              </a:rPr>
            </a:br>
            <a:endParaRPr lang="en-US" sz="2400">
              <a:latin typeface="Comic Sans MS" pitchFamily="66" charset="0"/>
            </a:endParaRPr>
          </a:p>
          <a:p>
            <a:pPr algn="ctr"/>
            <a:r>
              <a:rPr lang="en-US" sz="2400">
                <a:latin typeface="Comic Sans MS" pitchFamily="66" charset="0"/>
              </a:rPr>
              <a:t>81% of new business owners felt they had an excellent chance of their businesses succeeding. When asked about the success of their peers, the answer was only 39%. (Now that's overconfidence!!!)</a:t>
            </a:r>
          </a:p>
          <a:p>
            <a:pPr algn="ctr"/>
            <a:endParaRPr lang="en-US" sz="2400">
              <a:latin typeface="Times" pitchFamily="18" charset="0"/>
            </a:endParaRPr>
          </a:p>
        </p:txBody>
      </p:sp>
      <p:pic>
        <p:nvPicPr>
          <p:cNvPr id="131077" name="Picture 5" descr="francis_driving_car_lg_clr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00800" y="1905000"/>
            <a:ext cx="2514600" cy="2011363"/>
          </a:xfrm>
          <a:prstGeom prst="rect">
            <a:avLst/>
          </a:prstGeom>
          <a:noFill/>
        </p:spPr>
      </p:pic>
      <p:pic>
        <p:nvPicPr>
          <p:cNvPr id="131078" name="Picture 6" descr="francis_presenting_chart_up_lg_clr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77000" y="4038600"/>
            <a:ext cx="2133600" cy="21336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1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10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31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7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3107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31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Types of Research</a:t>
            </a:r>
          </a:p>
        </p:txBody>
      </p:sp>
      <p:sp>
        <p:nvSpPr>
          <p:cNvPr id="1320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en-US" sz="4400"/>
              <a:t>Descriptive</a:t>
            </a:r>
          </a:p>
          <a:p>
            <a:pPr algn="ctr"/>
            <a:r>
              <a:rPr lang="en-US" sz="4400"/>
              <a:t>Correlational</a:t>
            </a:r>
          </a:p>
          <a:p>
            <a:pPr algn="ctr"/>
            <a:r>
              <a:rPr lang="en-US" sz="4400"/>
              <a:t>Experimental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2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2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32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657600"/>
            <a:ext cx="7772400" cy="1143000"/>
          </a:xfrm>
        </p:spPr>
        <p:txBody>
          <a:bodyPr/>
          <a:lstStyle/>
          <a:p>
            <a:r>
              <a:rPr lang="en-US"/>
              <a:t>Descriptive Research</a:t>
            </a:r>
          </a:p>
        </p:txBody>
      </p:sp>
      <p:sp>
        <p:nvSpPr>
          <p:cNvPr id="1331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38200" y="4800600"/>
            <a:ext cx="7772400" cy="4114800"/>
          </a:xfrm>
        </p:spPr>
        <p:txBody>
          <a:bodyPr/>
          <a:lstStyle/>
          <a:p>
            <a:r>
              <a:rPr lang="en-US"/>
              <a:t>Any research that observes and records.</a:t>
            </a:r>
          </a:p>
          <a:p>
            <a:r>
              <a:rPr lang="en-US"/>
              <a:t>Does not talk about relationships, it just describes.</a:t>
            </a:r>
          </a:p>
        </p:txBody>
      </p:sp>
      <p:pic>
        <p:nvPicPr>
          <p:cNvPr id="133124" name="Picture 4" descr="_162298_schoolyard_150_(01-09-98)_elvis,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66800" y="381000"/>
            <a:ext cx="2476500" cy="2971800"/>
          </a:xfrm>
          <a:prstGeom prst="rect">
            <a:avLst/>
          </a:prstGeom>
          <a:noFill/>
        </p:spPr>
      </p:pic>
      <p:sp>
        <p:nvSpPr>
          <p:cNvPr id="133125" name="Text Box 5"/>
          <p:cNvSpPr txBox="1">
            <a:spLocks noChangeArrowheads="1"/>
          </p:cNvSpPr>
          <p:nvPr/>
        </p:nvSpPr>
        <p:spPr bwMode="auto">
          <a:xfrm>
            <a:off x="3886200" y="685800"/>
            <a:ext cx="478313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400">
                <a:latin typeface="Comic Sans MS" pitchFamily="66" charset="0"/>
              </a:rPr>
              <a:t>What is going on in this picture?</a:t>
            </a:r>
          </a:p>
        </p:txBody>
      </p:sp>
      <p:sp>
        <p:nvSpPr>
          <p:cNvPr id="133126" name="Text Box 6"/>
          <p:cNvSpPr txBox="1">
            <a:spLocks noChangeArrowheads="1"/>
          </p:cNvSpPr>
          <p:nvPr/>
        </p:nvSpPr>
        <p:spPr bwMode="auto">
          <a:xfrm>
            <a:off x="4022725" y="1493838"/>
            <a:ext cx="4587875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2400">
                <a:latin typeface="Comic Sans MS" pitchFamily="66" charset="0"/>
              </a:rPr>
              <a:t>We cannot say exactly, but we can describe what we see.</a:t>
            </a:r>
          </a:p>
        </p:txBody>
      </p:sp>
      <p:sp>
        <p:nvSpPr>
          <p:cNvPr id="133127" name="Text Box 7"/>
          <p:cNvSpPr txBox="1">
            <a:spLocks noChangeArrowheads="1"/>
          </p:cNvSpPr>
          <p:nvPr/>
        </p:nvSpPr>
        <p:spPr bwMode="auto">
          <a:xfrm>
            <a:off x="4251325" y="2865438"/>
            <a:ext cx="24352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400">
                <a:latin typeface="Comic Sans MS" pitchFamily="66" charset="0"/>
              </a:rPr>
              <a:t>Thus we have…..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3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3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33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33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33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33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331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331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22" grpId="0"/>
      <p:bldP spid="133125" grpId="0"/>
      <p:bldP spid="133126" grpId="0"/>
      <p:bldP spid="133127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>
                <a:latin typeface="Comic Sans MS" pitchFamily="66" charset="0"/>
              </a:rPr>
              <a:t>Types of Descriptive Research</a:t>
            </a:r>
          </a:p>
        </p:txBody>
      </p:sp>
      <p:sp>
        <p:nvSpPr>
          <p:cNvPr id="1341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en-US">
                <a:latin typeface="Comic Sans MS" pitchFamily="66" charset="0"/>
              </a:rPr>
              <a:t>The Case Study</a:t>
            </a:r>
          </a:p>
          <a:p>
            <a:pPr algn="ctr"/>
            <a:endParaRPr lang="en-US">
              <a:latin typeface="Comic Sans MS" pitchFamily="66" charset="0"/>
            </a:endParaRPr>
          </a:p>
          <a:p>
            <a:pPr algn="ctr"/>
            <a:r>
              <a:rPr lang="en-US">
                <a:latin typeface="Comic Sans MS" pitchFamily="66" charset="0"/>
              </a:rPr>
              <a:t>The Survey</a:t>
            </a:r>
          </a:p>
          <a:p>
            <a:pPr algn="ctr"/>
            <a:endParaRPr lang="en-US">
              <a:latin typeface="Comic Sans MS" pitchFamily="66" charset="0"/>
            </a:endParaRPr>
          </a:p>
          <a:p>
            <a:pPr algn="ctr"/>
            <a:r>
              <a:rPr lang="en-US">
                <a:latin typeface="Comic Sans MS" pitchFamily="66" charset="0"/>
              </a:rPr>
              <a:t>Naturalistic Observation</a:t>
            </a:r>
          </a:p>
          <a:p>
            <a:pPr algn="ctr"/>
            <a:endParaRPr lang="en-US">
              <a:latin typeface="Comic Sans MS" pitchFamily="66" charset="0"/>
            </a:endParaRPr>
          </a:p>
          <a:p>
            <a:pPr algn="ctr"/>
            <a:r>
              <a:rPr lang="en-US">
                <a:latin typeface="Comic Sans MS" pitchFamily="66" charset="0"/>
              </a:rPr>
              <a:t>Tests</a:t>
            </a:r>
          </a:p>
          <a:p>
            <a:pPr algn="ctr">
              <a:buFontTx/>
              <a:buNone/>
            </a:pPr>
            <a:endParaRPr lang="en-US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4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1341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341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341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4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3414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3414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170" name="Rectangle 2"/>
          <p:cNvSpPr>
            <a:spLocks noGrp="1" noChangeArrowheads="1"/>
          </p:cNvSpPr>
          <p:nvPr>
            <p:ph type="title"/>
          </p:nvPr>
        </p:nvSpPr>
        <p:spPr>
          <a:xfrm>
            <a:off x="609600" y="228600"/>
            <a:ext cx="7772400" cy="1143000"/>
          </a:xfrm>
        </p:spPr>
        <p:txBody>
          <a:bodyPr/>
          <a:lstStyle/>
          <a:p>
            <a:r>
              <a:rPr lang="en-US">
                <a:latin typeface="Comic Sans MS" pitchFamily="66" charset="0"/>
              </a:rPr>
              <a:t>The Case Study</a:t>
            </a:r>
          </a:p>
        </p:txBody>
      </p:sp>
      <p:sp>
        <p:nvSpPr>
          <p:cNvPr id="1351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62000" y="1066800"/>
            <a:ext cx="7772400" cy="1219200"/>
          </a:xfrm>
        </p:spPr>
        <p:txBody>
          <a:bodyPr/>
          <a:lstStyle/>
          <a:p>
            <a:r>
              <a:rPr lang="en-US">
                <a:latin typeface="Comic Sans MS" pitchFamily="66" charset="0"/>
              </a:rPr>
              <a:t>Where one person (or situation) is observed in depth.</a:t>
            </a:r>
          </a:p>
        </p:txBody>
      </p:sp>
      <p:pic>
        <p:nvPicPr>
          <p:cNvPr id="135172" name="Picture 4" descr="columbine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67200" y="2209800"/>
            <a:ext cx="4267200" cy="3211513"/>
          </a:xfrm>
          <a:prstGeom prst="rect">
            <a:avLst/>
          </a:prstGeom>
          <a:noFill/>
        </p:spPr>
      </p:pic>
      <p:sp>
        <p:nvSpPr>
          <p:cNvPr id="135173" name="Text Box 5"/>
          <p:cNvSpPr txBox="1">
            <a:spLocks noChangeArrowheads="1"/>
          </p:cNvSpPr>
          <p:nvPr/>
        </p:nvSpPr>
        <p:spPr bwMode="auto">
          <a:xfrm>
            <a:off x="914400" y="5670550"/>
            <a:ext cx="7254875" cy="118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2400">
                <a:latin typeface="Comic Sans MS" pitchFamily="66" charset="0"/>
              </a:rPr>
              <a:t>What are the strengths and weaknesses of using a tragedy like the Columbine School Shootings as a case study?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5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5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35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5173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Comic Sans MS" pitchFamily="66" charset="0"/>
              </a:rPr>
              <a:t>The Survey Method</a:t>
            </a:r>
          </a:p>
        </p:txBody>
      </p:sp>
      <p:sp>
        <p:nvSpPr>
          <p:cNvPr id="1361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09600" y="2362200"/>
            <a:ext cx="8001000" cy="381000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>
                <a:latin typeface="Comic Sans MS" pitchFamily="66" charset="0"/>
              </a:rPr>
              <a:t>Used in both descriptional and correlational research.</a:t>
            </a:r>
          </a:p>
          <a:p>
            <a:pPr>
              <a:lnSpc>
                <a:spcPct val="90000"/>
              </a:lnSpc>
            </a:pPr>
            <a:r>
              <a:rPr lang="en-US">
                <a:latin typeface="Comic Sans MS" pitchFamily="66" charset="0"/>
              </a:rPr>
              <a:t>Use Interview, mail, phone, internet etc…</a:t>
            </a:r>
          </a:p>
          <a:p>
            <a:pPr>
              <a:lnSpc>
                <a:spcPct val="90000"/>
              </a:lnSpc>
            </a:pPr>
            <a:r>
              <a:rPr lang="en-US">
                <a:latin typeface="Comic Sans MS" pitchFamily="66" charset="0"/>
              </a:rPr>
              <a:t>The Good- cheap, anonymous, diverse population, and easy to get </a:t>
            </a:r>
            <a:r>
              <a:rPr lang="en-US" b="1">
                <a:latin typeface="Comic Sans MS" pitchFamily="66" charset="0"/>
              </a:rPr>
              <a:t>random sampling</a:t>
            </a:r>
            <a:r>
              <a:rPr lang="en-US">
                <a:latin typeface="Comic Sans MS" pitchFamily="66" charset="0"/>
              </a:rPr>
              <a:t> (a sampling that represents your population you want to study).</a:t>
            </a:r>
          </a:p>
        </p:txBody>
      </p:sp>
      <p:pic>
        <p:nvPicPr>
          <p:cNvPr id="136196" name="Picture 4" descr="survey_md_clr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228600"/>
            <a:ext cx="1600200" cy="1600200"/>
          </a:xfrm>
          <a:prstGeom prst="rect">
            <a:avLst/>
          </a:prstGeom>
          <a:noFill/>
        </p:spPr>
      </p:pic>
      <p:pic>
        <p:nvPicPr>
          <p:cNvPr id="136197" name="Picture 5" descr="survey_md_clr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467600" y="352425"/>
            <a:ext cx="1447800" cy="1447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6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6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36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Psychology: A Definition</a:t>
            </a:r>
          </a:p>
        </p:txBody>
      </p:sp>
      <p:sp>
        <p:nvSpPr>
          <p:cNvPr id="1054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81000" y="2133600"/>
            <a:ext cx="8229600" cy="4525963"/>
          </a:xfrm>
        </p:spPr>
        <p:txBody>
          <a:bodyPr/>
          <a:lstStyle/>
          <a:p>
            <a:pPr algn="ctr">
              <a:buFontTx/>
              <a:buNone/>
            </a:pPr>
            <a:r>
              <a:rPr lang="en-US" sz="5400"/>
              <a:t>The science of behavior and mental processes.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54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5475" grpId="0" build="p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72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47800" y="1066800"/>
            <a:ext cx="6350000" cy="5435600"/>
          </a:xfrm>
          <a:prstGeom prst="rect">
            <a:avLst/>
          </a:prstGeom>
          <a:noFill/>
          <a:ln w="9525">
            <a:miter lim="800000"/>
            <a:headEnd/>
            <a:tailEnd/>
          </a:ln>
          <a:effectLst/>
        </p:spPr>
      </p:pic>
      <p:sp>
        <p:nvSpPr>
          <p:cNvPr id="137219" name="Rectangle 3"/>
          <p:cNvSpPr>
            <a:spLocks noChangeArrowheads="1"/>
          </p:cNvSpPr>
          <p:nvPr/>
        </p:nvSpPr>
        <p:spPr bwMode="auto">
          <a:xfrm>
            <a:off x="685800" y="228600"/>
            <a:ext cx="7772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 eaLnBrk="1" hangingPunct="1"/>
            <a:r>
              <a:rPr lang="en-US" sz="44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Random Sampling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2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Comic Sans MS" pitchFamily="66" charset="0"/>
              </a:rPr>
              <a:t>Why do we sample?</a:t>
            </a:r>
          </a:p>
        </p:txBody>
      </p:sp>
      <p:sp>
        <p:nvSpPr>
          <p:cNvPr id="1382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>
                <a:latin typeface="Comic Sans MS" pitchFamily="66" charset="0"/>
              </a:rPr>
              <a:t>One reason is the </a:t>
            </a:r>
            <a:r>
              <a:rPr lang="en-US" b="1" i="1">
                <a:latin typeface="Comic Sans MS" pitchFamily="66" charset="0"/>
              </a:rPr>
              <a:t>False Consensus Effect</a:t>
            </a:r>
            <a:r>
              <a:rPr lang="en-US">
                <a:latin typeface="Comic Sans MS" pitchFamily="66" charset="0"/>
              </a:rPr>
              <a:t>: the tendency to overestimate the extent to which others share our beliefs and behaviors.</a:t>
            </a:r>
          </a:p>
          <a:p>
            <a:endParaRPr lang="en-US">
              <a:latin typeface="Comic Sans MS" pitchFamily="66" charset="0"/>
            </a:endParaRPr>
          </a:p>
          <a:p>
            <a:endParaRPr lang="en-US">
              <a:latin typeface="Comic Sans MS" pitchFamily="66" charset="0"/>
            </a:endParaRPr>
          </a:p>
          <a:p>
            <a:r>
              <a:rPr lang="en-US" sz="1600">
                <a:latin typeface="Comic Sans MS" pitchFamily="66" charset="0"/>
              </a:rPr>
              <a:t>Demonstration (Heads down)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8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82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8" name="Rectangle 2"/>
          <p:cNvSpPr>
            <a:spLocks noGrp="1" noChangeArrowheads="1"/>
          </p:cNvSpPr>
          <p:nvPr>
            <p:ph type="title"/>
          </p:nvPr>
        </p:nvSpPr>
        <p:spPr>
          <a:xfrm>
            <a:off x="533400" y="0"/>
            <a:ext cx="7772400" cy="1143000"/>
          </a:xfrm>
        </p:spPr>
        <p:txBody>
          <a:bodyPr/>
          <a:lstStyle/>
          <a:p>
            <a:r>
              <a:rPr lang="en-US">
                <a:latin typeface="Comic Sans MS" pitchFamily="66" charset="0"/>
              </a:rPr>
              <a:t>Survey Method: The Bad</a:t>
            </a:r>
          </a:p>
        </p:txBody>
      </p:sp>
      <p:sp>
        <p:nvSpPr>
          <p:cNvPr id="14233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28600" y="1981200"/>
            <a:ext cx="3810000" cy="464820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sz="3600">
                <a:latin typeface="Comic Sans MS" pitchFamily="66" charset="0"/>
              </a:rPr>
              <a:t>Wording Effects</a:t>
            </a:r>
          </a:p>
          <a:p>
            <a:pPr>
              <a:lnSpc>
                <a:spcPct val="90000"/>
              </a:lnSpc>
            </a:pPr>
            <a:r>
              <a:rPr lang="en-US" sz="3600">
                <a:latin typeface="Comic Sans MS" pitchFamily="66" charset="0"/>
              </a:rPr>
              <a:t>Low Response Rate</a:t>
            </a:r>
          </a:p>
          <a:p>
            <a:pPr>
              <a:lnSpc>
                <a:spcPct val="90000"/>
              </a:lnSpc>
            </a:pPr>
            <a:r>
              <a:rPr lang="en-US" sz="3600">
                <a:latin typeface="Comic Sans MS" pitchFamily="66" charset="0"/>
              </a:rPr>
              <a:t>People Lie or just misinterpret themselves.</a:t>
            </a:r>
          </a:p>
          <a:p>
            <a:pPr>
              <a:lnSpc>
                <a:spcPct val="90000"/>
              </a:lnSpc>
              <a:buFontTx/>
              <a:buNone/>
            </a:pPr>
            <a:endParaRPr lang="en-US" sz="3600">
              <a:latin typeface="Comic Sans MS" pitchFamily="66" charset="0"/>
            </a:endParaRPr>
          </a:p>
        </p:txBody>
      </p:sp>
      <p:pic>
        <p:nvPicPr>
          <p:cNvPr id="142340" name="Picture 4" descr="diarrhea"/>
          <p:cNvPicPr>
            <a:picLocks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3657600" y="1295400"/>
            <a:ext cx="5257800" cy="3816350"/>
          </a:xfrm>
          <a:noFill/>
          <a:ln/>
        </p:spPr>
      </p:pic>
      <p:sp>
        <p:nvSpPr>
          <p:cNvPr id="142341" name="Text Box 5"/>
          <p:cNvSpPr txBox="1">
            <a:spLocks noChangeArrowheads="1"/>
          </p:cNvSpPr>
          <p:nvPr/>
        </p:nvSpPr>
        <p:spPr bwMode="auto">
          <a:xfrm>
            <a:off x="3810000" y="5334000"/>
            <a:ext cx="4876800" cy="118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2400">
                <a:latin typeface="Comic Sans MS" pitchFamily="66" charset="0"/>
              </a:rPr>
              <a:t>How accurate would a survey be about the frequency of diarrhea?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2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23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423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42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42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2341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63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r>
              <a:rPr lang="en-US">
                <a:effectLst/>
              </a:rPr>
              <a:t>72% interested in “plants and trees”</a:t>
            </a:r>
          </a:p>
          <a:p>
            <a:r>
              <a:rPr lang="en-US">
                <a:effectLst/>
              </a:rPr>
              <a:t>39% interested in “botany”</a:t>
            </a:r>
          </a:p>
          <a:p>
            <a:pPr>
              <a:buFontTx/>
              <a:buNone/>
            </a:pPr>
            <a:endParaRPr lang="en-US">
              <a:effectLst/>
            </a:endParaRPr>
          </a:p>
          <a:p>
            <a:r>
              <a:rPr lang="en-US">
                <a:effectLst/>
              </a:rPr>
              <a:t>62% whites agree “problems faced by blacks brought on by blacks themselves” (white interviewer)</a:t>
            </a:r>
          </a:p>
          <a:p>
            <a:r>
              <a:rPr lang="en-US">
                <a:effectLst/>
              </a:rPr>
              <a:t>46% whites agree with black interviewer</a:t>
            </a:r>
          </a:p>
          <a:p>
            <a:endParaRPr lang="en-US">
              <a:effectLst/>
            </a:endParaRPr>
          </a:p>
          <a:p>
            <a:r>
              <a:rPr lang="en-US">
                <a:effectLst/>
              </a:rPr>
              <a:t>A majority oppose an amendment “prohibiting abortions”</a:t>
            </a:r>
          </a:p>
          <a:p>
            <a:r>
              <a:rPr lang="en-US">
                <a:effectLst/>
              </a:rPr>
              <a:t>A majority support “protecting the life of an unborn child”</a:t>
            </a:r>
          </a:p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3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33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433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433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6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4336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6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4336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3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Comic Sans MS" pitchFamily="66" charset="0"/>
              </a:rPr>
              <a:t>Naturalistic Observation</a:t>
            </a:r>
          </a:p>
        </p:txBody>
      </p:sp>
      <p:sp>
        <p:nvSpPr>
          <p:cNvPr id="14438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600200"/>
            <a:ext cx="4033838" cy="4495800"/>
          </a:xfrm>
        </p:spPr>
        <p:txBody>
          <a:bodyPr/>
          <a:lstStyle/>
          <a:p>
            <a:r>
              <a:rPr lang="en-US">
                <a:latin typeface="Comic Sans MS" pitchFamily="66" charset="0"/>
              </a:rPr>
              <a:t>Observing and recording behavior in natural environment.</a:t>
            </a:r>
          </a:p>
          <a:p>
            <a:r>
              <a:rPr lang="en-US">
                <a:latin typeface="Comic Sans MS" pitchFamily="66" charset="0"/>
              </a:rPr>
              <a:t>No control- just an observer.</a:t>
            </a:r>
          </a:p>
        </p:txBody>
      </p:sp>
      <p:pic>
        <p:nvPicPr>
          <p:cNvPr id="144388" name="Picture 4" descr="old_man_bird_watching_hg_clr"/>
          <p:cNvPicPr>
            <a:picLocks noChangeAspect="1" noChangeArrowheads="1" noCrop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621338" y="1600200"/>
            <a:ext cx="2138362" cy="3641725"/>
          </a:xfrm>
          <a:noFill/>
          <a:ln/>
        </p:spPr>
      </p:pic>
      <p:sp>
        <p:nvSpPr>
          <p:cNvPr id="144389" name="Text Box 5"/>
          <p:cNvSpPr txBox="1">
            <a:spLocks noChangeArrowheads="1"/>
          </p:cNvSpPr>
          <p:nvPr/>
        </p:nvSpPr>
        <p:spPr bwMode="auto">
          <a:xfrm>
            <a:off x="609600" y="5562600"/>
            <a:ext cx="7178675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2400">
                <a:latin typeface="Comic Sans MS" pitchFamily="66" charset="0"/>
              </a:rPr>
              <a:t>What are the benefits and detriments of Naturalistic Observation?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4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4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44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443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443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4387" grpId="0" build="p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METHODS cont.</a:t>
            </a:r>
          </a:p>
        </p:txBody>
      </p:sp>
      <p:sp>
        <p:nvSpPr>
          <p:cNvPr id="6758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143000"/>
            <a:ext cx="4038600" cy="5486400"/>
          </a:xfrm>
        </p:spPr>
        <p:txBody>
          <a:bodyPr/>
          <a:lstStyle/>
          <a:p>
            <a:r>
              <a:rPr lang="en-US" sz="2800" b="1" i="1" u="sng">
                <a:effectLst/>
              </a:rPr>
              <a:t>DIRECTED OBSERVATION:</a:t>
            </a:r>
          </a:p>
          <a:p>
            <a:pPr lvl="1"/>
            <a:r>
              <a:rPr lang="en-US" sz="2400">
                <a:effectLst/>
              </a:rPr>
              <a:t>Involves observing behavior under controlled conditions in an experimental or a laboratory setting</a:t>
            </a:r>
          </a:p>
          <a:p>
            <a:pPr lvl="1"/>
            <a:r>
              <a:rPr lang="en-US" sz="2400" u="sng">
                <a:effectLst/>
              </a:rPr>
              <a:t>ADVANTAGE:</a:t>
            </a:r>
          </a:p>
          <a:p>
            <a:pPr lvl="2"/>
            <a:r>
              <a:rPr lang="en-US" sz="2000">
                <a:effectLst/>
              </a:rPr>
              <a:t>Allows for control of events and behaviors</a:t>
            </a:r>
          </a:p>
          <a:p>
            <a:pPr lvl="1"/>
            <a:r>
              <a:rPr lang="en-US" sz="2400" u="sng">
                <a:effectLst/>
              </a:rPr>
              <a:t>DISADVANTAGE:</a:t>
            </a:r>
            <a:endParaRPr lang="en-US" sz="2400">
              <a:effectLst/>
            </a:endParaRPr>
          </a:p>
          <a:p>
            <a:pPr lvl="2"/>
            <a:r>
              <a:rPr lang="en-US" sz="2000">
                <a:effectLst/>
              </a:rPr>
              <a:t>Taking an organism from its natural environment may change its behavior</a:t>
            </a:r>
          </a:p>
        </p:txBody>
      </p:sp>
      <p:pic>
        <p:nvPicPr>
          <p:cNvPr id="67589" name="Picture 5" descr="in the EEG laboratory ..."/>
          <p:cNvPicPr>
            <a:picLocks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495800" y="2103438"/>
            <a:ext cx="4648200" cy="3275012"/>
          </a:xfrm>
          <a:noFill/>
          <a:ln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675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75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75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75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75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75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4" dur="500"/>
                                        <p:tgtEl>
                                          <p:spTgt spid="675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9" dur="500"/>
                                        <p:tgtEl>
                                          <p:spTgt spid="675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4" dur="2000"/>
                                        <p:tgtEl>
                                          <p:spTgt spid="675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6758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METHODS cont.</a:t>
            </a:r>
          </a:p>
        </p:txBody>
      </p:sp>
      <p:sp>
        <p:nvSpPr>
          <p:cNvPr id="77827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r>
              <a:rPr lang="en-US" sz="2400" b="1" i="1" u="sng">
                <a:effectLst/>
              </a:rPr>
              <a:t>TESTS</a:t>
            </a:r>
          </a:p>
          <a:p>
            <a:pPr lvl="1">
              <a:lnSpc>
                <a:spcPct val="80000"/>
              </a:lnSpc>
            </a:pPr>
            <a:r>
              <a:rPr lang="en-US" sz="2000">
                <a:effectLst/>
              </a:rPr>
              <a:t>I.Q.</a:t>
            </a:r>
          </a:p>
          <a:p>
            <a:pPr lvl="1">
              <a:lnSpc>
                <a:spcPct val="80000"/>
              </a:lnSpc>
            </a:pPr>
            <a:r>
              <a:rPr lang="en-US" sz="2000">
                <a:effectLst/>
              </a:rPr>
              <a:t>Aptitude (A.S.V.A.B.)</a:t>
            </a:r>
          </a:p>
          <a:p>
            <a:pPr lvl="1">
              <a:lnSpc>
                <a:spcPct val="80000"/>
              </a:lnSpc>
            </a:pPr>
            <a:r>
              <a:rPr lang="en-US" sz="2000">
                <a:effectLst/>
              </a:rPr>
              <a:t>Achievement (A.C.T., S.A.T., M.A.P.)</a:t>
            </a:r>
          </a:p>
          <a:p>
            <a:pPr lvl="1">
              <a:lnSpc>
                <a:spcPct val="80000"/>
              </a:lnSpc>
            </a:pPr>
            <a:r>
              <a:rPr lang="en-US" sz="2000" u="sng">
                <a:effectLst/>
              </a:rPr>
              <a:t>ADVANTAGES:</a:t>
            </a:r>
          </a:p>
          <a:p>
            <a:pPr lvl="2">
              <a:lnSpc>
                <a:spcPct val="80000"/>
              </a:lnSpc>
            </a:pPr>
            <a:r>
              <a:rPr lang="en-US" sz="1800">
                <a:effectLst/>
              </a:rPr>
              <a:t>more objective data than interviews and questionnaires</a:t>
            </a:r>
          </a:p>
          <a:p>
            <a:pPr lvl="2">
              <a:lnSpc>
                <a:spcPct val="80000"/>
              </a:lnSpc>
            </a:pPr>
            <a:r>
              <a:rPr lang="en-US" sz="1800">
                <a:effectLst/>
              </a:rPr>
              <a:t>Results can be expressed in statistical terms</a:t>
            </a:r>
          </a:p>
          <a:p>
            <a:pPr lvl="2">
              <a:lnSpc>
                <a:spcPct val="80000"/>
              </a:lnSpc>
            </a:pPr>
            <a:r>
              <a:rPr lang="en-US" sz="1800">
                <a:effectLst/>
              </a:rPr>
              <a:t>Scores can be compared with scores for large groups</a:t>
            </a:r>
          </a:p>
          <a:p>
            <a:pPr lvl="1">
              <a:lnSpc>
                <a:spcPct val="80000"/>
              </a:lnSpc>
            </a:pPr>
            <a:r>
              <a:rPr lang="en-US" sz="2000" u="sng">
                <a:effectLst/>
              </a:rPr>
              <a:t>DISADVANTAGES:</a:t>
            </a:r>
          </a:p>
          <a:p>
            <a:pPr lvl="2">
              <a:lnSpc>
                <a:spcPct val="80000"/>
              </a:lnSpc>
            </a:pPr>
            <a:r>
              <a:rPr lang="en-US" sz="1800">
                <a:effectLst/>
              </a:rPr>
              <a:t>Results do not give full and final answers to individual problems</a:t>
            </a:r>
          </a:p>
        </p:txBody>
      </p:sp>
      <p:pic>
        <p:nvPicPr>
          <p:cNvPr id="77829" name="Picture 5" descr="Go to fullsize image">
            <a:hlinkClick r:id="rId2"/>
          </p:cNvPr>
          <p:cNvPicPr>
            <a:picLocks noChangeAspect="1" noChangeArrowheads="1"/>
          </p:cNvPicPr>
          <p:nvPr>
            <p:ph sz="quarter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4800600" y="4838700"/>
            <a:ext cx="4038600" cy="2019300"/>
          </a:xfrm>
          <a:ln/>
        </p:spPr>
      </p:pic>
      <p:pic>
        <p:nvPicPr>
          <p:cNvPr id="77832" name="Picture 8" descr="Bellcurve"/>
          <p:cNvPicPr>
            <a:picLocks noChangeAspect="1" noChangeArrowheads="1"/>
          </p:cNvPicPr>
          <p:nvPr>
            <p:ph sz="quarter" idx="3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4495800" y="1203325"/>
            <a:ext cx="4648200" cy="3595688"/>
          </a:xfrm>
          <a:noFill/>
          <a:ln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78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778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778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778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78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78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78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78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778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782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782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7782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7782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7782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7782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7782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7782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7782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7782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7782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778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778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778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778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778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778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410" name="Rectangle 2"/>
          <p:cNvSpPr>
            <a:spLocks noGrp="1" noChangeArrowheads="1"/>
          </p:cNvSpPr>
          <p:nvPr>
            <p:ph type="title"/>
          </p:nvPr>
        </p:nvSpPr>
        <p:spPr>
          <a:xfrm>
            <a:off x="609600" y="304800"/>
            <a:ext cx="7772400" cy="1143000"/>
          </a:xfrm>
        </p:spPr>
        <p:txBody>
          <a:bodyPr/>
          <a:lstStyle/>
          <a:p>
            <a:r>
              <a:rPr lang="en-US"/>
              <a:t>Correlational Research</a:t>
            </a:r>
          </a:p>
        </p:txBody>
      </p:sp>
      <p:sp>
        <p:nvSpPr>
          <p:cNvPr id="1454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295400"/>
            <a:ext cx="7772400" cy="1752600"/>
          </a:xfrm>
        </p:spPr>
        <p:txBody>
          <a:bodyPr/>
          <a:lstStyle/>
          <a:p>
            <a:r>
              <a:rPr lang="en-US"/>
              <a:t>Detects relationships between variables.</a:t>
            </a:r>
          </a:p>
          <a:p>
            <a:r>
              <a:rPr lang="en-US"/>
              <a:t>Does NOT say that one variable causes another.</a:t>
            </a:r>
          </a:p>
        </p:txBody>
      </p:sp>
      <p:pic>
        <p:nvPicPr>
          <p:cNvPr id="145412" name="Picture 4" descr="girl_licking_ice_cream_hg_clr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276600"/>
            <a:ext cx="3333750" cy="3333750"/>
          </a:xfrm>
          <a:prstGeom prst="rect">
            <a:avLst/>
          </a:prstGeom>
          <a:noFill/>
        </p:spPr>
      </p:pic>
      <p:pic>
        <p:nvPicPr>
          <p:cNvPr id="145413" name="Picture 5" descr="killer_darkness_slashing_hg_clr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38925" y="3124200"/>
            <a:ext cx="2505075" cy="3333750"/>
          </a:xfrm>
          <a:prstGeom prst="rect">
            <a:avLst/>
          </a:prstGeom>
          <a:noFill/>
        </p:spPr>
      </p:pic>
      <p:sp>
        <p:nvSpPr>
          <p:cNvPr id="145414" name="Text Box 6"/>
          <p:cNvSpPr txBox="1">
            <a:spLocks noChangeArrowheads="1"/>
          </p:cNvSpPr>
          <p:nvPr/>
        </p:nvSpPr>
        <p:spPr bwMode="auto">
          <a:xfrm>
            <a:off x="3124200" y="3733800"/>
            <a:ext cx="3505200" cy="2282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2400">
                <a:latin typeface="Comic Sans MS" pitchFamily="66" charset="0"/>
              </a:rPr>
              <a:t>There is a positive correlation between ice cream and murder rates.  Does that mean that ice cream causes murder?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5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54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54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454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54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454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1454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4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>
                <a:latin typeface="Comic Sans MS" pitchFamily="66" charset="0"/>
              </a:rPr>
              <a:t>Measured using a </a:t>
            </a:r>
            <a:r>
              <a:rPr lang="en-US" sz="4000" b="0" i="1">
                <a:latin typeface="Comic Sans MS" pitchFamily="66" charset="0"/>
              </a:rPr>
              <a:t>correlation coefficient</a:t>
            </a:r>
            <a:r>
              <a:rPr lang="en-US" sz="4000">
                <a:latin typeface="Comic Sans MS" pitchFamily="66" charset="0"/>
              </a:rPr>
              <a:t>.</a:t>
            </a:r>
          </a:p>
        </p:txBody>
      </p:sp>
      <p:sp>
        <p:nvSpPr>
          <p:cNvPr id="1464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>
                <a:latin typeface="Comic Sans MS" pitchFamily="66" charset="0"/>
              </a:rPr>
              <a:t>A statistical measure of the extent to which two factors relate to one another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745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5625" y="738188"/>
            <a:ext cx="8026400" cy="5384800"/>
          </a:xfrm>
          <a:prstGeom prst="rect">
            <a:avLst/>
          </a:prstGeom>
          <a:noFill/>
          <a:ln w="9525">
            <a:miter lim="800000"/>
            <a:headEnd/>
            <a:tailEnd/>
          </a:ln>
          <a:effectLst/>
        </p:spPr>
      </p:pic>
      <p:sp>
        <p:nvSpPr>
          <p:cNvPr id="147459" name="Rectangle 3"/>
          <p:cNvSpPr>
            <a:spLocks noChangeArrowheads="1"/>
          </p:cNvSpPr>
          <p:nvPr/>
        </p:nvSpPr>
        <p:spPr bwMode="auto">
          <a:xfrm>
            <a:off x="685800" y="228600"/>
            <a:ext cx="77724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 eaLnBrk="1" hangingPunct="1"/>
            <a:r>
              <a:rPr lang="en-US" sz="36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How to Read a Correlation Coefficient</a:t>
            </a:r>
            <a:endParaRPr lang="en-US" sz="4400" b="1"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64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en-US" sz="5400"/>
              <a:t>The Need for Psychological Science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848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24200" y="381000"/>
            <a:ext cx="3389313" cy="6477000"/>
          </a:xfrm>
          <a:prstGeom prst="rect">
            <a:avLst/>
          </a:prstGeom>
          <a:noFill/>
          <a:ln w="9525"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5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495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algn="ctr">
              <a:buFontTx/>
              <a:buNone/>
            </a:pPr>
            <a:r>
              <a:rPr lang="en-US" sz="5400"/>
              <a:t>Do you think there is a correlation between t.v. watching and G.P.A?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0532" name="Picture 4" descr="071675467302F03"/>
          <p:cNvPicPr>
            <a:picLocks noChangeAspect="1" noChangeArrowheads="1"/>
          </p:cNvPicPr>
          <p:nvPr/>
        </p:nvPicPr>
        <p:blipFill>
          <a:blip r:embed="rId2" cstate="print"/>
          <a:srcRect b="73523"/>
          <a:stretch>
            <a:fillRect/>
          </a:stretch>
        </p:blipFill>
        <p:spPr bwMode="auto">
          <a:xfrm>
            <a:off x="304800" y="514350"/>
            <a:ext cx="8534400" cy="15430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1556" name="Picture 4" descr="071675467302F03"/>
          <p:cNvPicPr>
            <a:picLocks noChangeAspect="1" noChangeArrowheads="1"/>
          </p:cNvPicPr>
          <p:nvPr/>
        </p:nvPicPr>
        <p:blipFill>
          <a:blip r:embed="rId2" cstate="print"/>
          <a:srcRect l="1785" b="44756"/>
          <a:stretch>
            <a:fillRect/>
          </a:stretch>
        </p:blipFill>
        <p:spPr bwMode="auto">
          <a:xfrm>
            <a:off x="457200" y="514350"/>
            <a:ext cx="8382000" cy="32194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2580" name="Picture 4" descr="071675467302F0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514350"/>
            <a:ext cx="8534400" cy="582771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Comic Sans MS" pitchFamily="66" charset="0"/>
              </a:rPr>
              <a:t>Experimental Research</a:t>
            </a:r>
          </a:p>
        </p:txBody>
      </p:sp>
      <p:sp>
        <p:nvSpPr>
          <p:cNvPr id="1536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81000" y="1981200"/>
            <a:ext cx="8229600" cy="762000"/>
          </a:xfrm>
        </p:spPr>
        <p:txBody>
          <a:bodyPr/>
          <a:lstStyle/>
          <a:p>
            <a:r>
              <a:rPr lang="en-US">
                <a:latin typeface="Comic Sans MS" pitchFamily="66" charset="0"/>
              </a:rPr>
              <a:t>Explores cause and effect relationships.</a:t>
            </a:r>
          </a:p>
          <a:p>
            <a:pPr>
              <a:buFontTx/>
              <a:buNone/>
            </a:pPr>
            <a:endParaRPr lang="en-US">
              <a:latin typeface="Comic Sans MS" pitchFamily="66" charset="0"/>
            </a:endParaRPr>
          </a:p>
        </p:txBody>
      </p:sp>
      <p:pic>
        <p:nvPicPr>
          <p:cNvPr id="153604" name="Picture 4" descr="bananna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0" y="3962400"/>
            <a:ext cx="2590800" cy="2590800"/>
          </a:xfrm>
          <a:prstGeom prst="rect">
            <a:avLst/>
          </a:prstGeom>
          <a:noFill/>
        </p:spPr>
      </p:pic>
      <p:pic>
        <p:nvPicPr>
          <p:cNvPr id="153605" name="Picture 5" descr="girl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86400" y="3429000"/>
            <a:ext cx="2962275" cy="3429000"/>
          </a:xfrm>
          <a:prstGeom prst="rect">
            <a:avLst/>
          </a:prstGeom>
          <a:noFill/>
        </p:spPr>
      </p:pic>
      <p:sp>
        <p:nvSpPr>
          <p:cNvPr id="153606" name="Text Box 6"/>
          <p:cNvSpPr txBox="1">
            <a:spLocks noChangeArrowheads="1"/>
          </p:cNvSpPr>
          <p:nvPr/>
        </p:nvSpPr>
        <p:spPr bwMode="auto">
          <a:xfrm>
            <a:off x="593725" y="2941638"/>
            <a:ext cx="46672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400">
                <a:latin typeface="Comic Sans MS" pitchFamily="66" charset="0"/>
              </a:rPr>
              <a:t>Eating too many bananas causes</a:t>
            </a:r>
          </a:p>
        </p:txBody>
      </p:sp>
      <p:sp>
        <p:nvSpPr>
          <p:cNvPr id="153607" name="Text Box 7"/>
          <p:cNvSpPr txBox="1">
            <a:spLocks noChangeArrowheads="1"/>
          </p:cNvSpPr>
          <p:nvPr/>
        </p:nvSpPr>
        <p:spPr bwMode="auto">
          <a:xfrm>
            <a:off x="5775325" y="2789238"/>
            <a:ext cx="19335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400">
                <a:latin typeface="Comic Sans MS" pitchFamily="66" charset="0"/>
              </a:rPr>
              <a:t>Constipation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3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36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536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536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536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03" grpId="0" build="p"/>
      <p:bldP spid="153606" grpId="0"/>
      <p:bldP spid="153607" grpId="0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626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0"/>
            <a:ext cx="7772400" cy="1143000"/>
          </a:xfrm>
        </p:spPr>
        <p:txBody>
          <a:bodyPr/>
          <a:lstStyle/>
          <a:p>
            <a:r>
              <a:rPr lang="en-US" sz="4000">
                <a:latin typeface="Comic Sans MS" pitchFamily="66" charset="0"/>
              </a:rPr>
              <a:t>Steps in Designing an Experiment</a:t>
            </a:r>
          </a:p>
        </p:txBody>
      </p:sp>
      <p:sp>
        <p:nvSpPr>
          <p:cNvPr id="15462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371600"/>
            <a:ext cx="8153400" cy="4724400"/>
          </a:xfrm>
        </p:spPr>
        <p:txBody>
          <a:bodyPr/>
          <a:lstStyle/>
          <a:p>
            <a:pPr marL="609600" indent="-609600">
              <a:lnSpc>
                <a:spcPct val="80000"/>
              </a:lnSpc>
              <a:buFontTx/>
              <a:buAutoNum type="arabicPeriod"/>
            </a:pPr>
            <a:r>
              <a:rPr lang="en-US" sz="2800">
                <a:latin typeface="Comic Sans MS" pitchFamily="66" charset="0"/>
              </a:rPr>
              <a:t>Hypothesis</a:t>
            </a:r>
          </a:p>
          <a:p>
            <a:pPr marL="609600" indent="-609600">
              <a:lnSpc>
                <a:spcPct val="80000"/>
              </a:lnSpc>
              <a:buFontTx/>
              <a:buAutoNum type="arabicPeriod"/>
            </a:pPr>
            <a:r>
              <a:rPr lang="en-US" sz="2800">
                <a:latin typeface="Comic Sans MS" pitchFamily="66" charset="0"/>
              </a:rPr>
              <a:t>Pick Population: Random Selection then Random Assignment.</a:t>
            </a:r>
          </a:p>
          <a:p>
            <a:pPr marL="609600" indent="-609600">
              <a:lnSpc>
                <a:spcPct val="80000"/>
              </a:lnSpc>
              <a:buFontTx/>
              <a:buAutoNum type="arabicPeriod"/>
            </a:pPr>
            <a:r>
              <a:rPr lang="en-US" sz="2800">
                <a:latin typeface="Comic Sans MS" pitchFamily="66" charset="0"/>
              </a:rPr>
              <a:t>Operationalize the Variables</a:t>
            </a:r>
          </a:p>
          <a:p>
            <a:pPr marL="609600" indent="-609600">
              <a:lnSpc>
                <a:spcPct val="80000"/>
              </a:lnSpc>
              <a:buFontTx/>
              <a:buAutoNum type="arabicPeriod"/>
            </a:pPr>
            <a:r>
              <a:rPr lang="en-US" sz="2800">
                <a:latin typeface="Comic Sans MS" pitchFamily="66" charset="0"/>
              </a:rPr>
              <a:t>Identify Independent and Dependent Variables.</a:t>
            </a:r>
          </a:p>
          <a:p>
            <a:pPr marL="609600" indent="-609600">
              <a:lnSpc>
                <a:spcPct val="80000"/>
              </a:lnSpc>
              <a:buFontTx/>
              <a:buAutoNum type="arabicPeriod"/>
            </a:pPr>
            <a:r>
              <a:rPr lang="en-US" sz="2800">
                <a:latin typeface="Comic Sans MS" pitchFamily="66" charset="0"/>
              </a:rPr>
              <a:t>Look for Extraneous Variables</a:t>
            </a:r>
          </a:p>
          <a:p>
            <a:pPr marL="609600" indent="-609600">
              <a:lnSpc>
                <a:spcPct val="80000"/>
              </a:lnSpc>
              <a:buFontTx/>
              <a:buAutoNum type="arabicPeriod"/>
            </a:pPr>
            <a:r>
              <a:rPr lang="en-US" sz="2800">
                <a:latin typeface="Comic Sans MS" pitchFamily="66" charset="0"/>
              </a:rPr>
              <a:t>Type of Experiment: Blind, Double Blind etc..</a:t>
            </a:r>
          </a:p>
          <a:p>
            <a:pPr marL="609600" indent="-609600">
              <a:lnSpc>
                <a:spcPct val="80000"/>
              </a:lnSpc>
              <a:buFontTx/>
              <a:buAutoNum type="arabicPeriod"/>
            </a:pPr>
            <a:r>
              <a:rPr lang="en-US" sz="2800">
                <a:latin typeface="Comic Sans MS" pitchFamily="66" charset="0"/>
              </a:rPr>
              <a:t>Gather Data</a:t>
            </a:r>
          </a:p>
          <a:p>
            <a:pPr marL="609600" indent="-609600">
              <a:lnSpc>
                <a:spcPct val="80000"/>
              </a:lnSpc>
              <a:buFontTx/>
              <a:buAutoNum type="arabicPeriod"/>
            </a:pPr>
            <a:r>
              <a:rPr lang="en-US" sz="2800">
                <a:latin typeface="Comic Sans MS" pitchFamily="66" charset="0"/>
              </a:rPr>
              <a:t>Analyze Results</a:t>
            </a:r>
          </a:p>
          <a:p>
            <a:pPr marL="609600" indent="-609600">
              <a:lnSpc>
                <a:spcPct val="80000"/>
              </a:lnSpc>
              <a:buFontTx/>
              <a:buAutoNum type="arabicPeriod"/>
            </a:pPr>
            <a:endParaRPr lang="en-US" sz="2800">
              <a:latin typeface="Comic Sans MS" pitchFamily="66" charset="0"/>
            </a:endParaRPr>
          </a:p>
          <a:p>
            <a:pPr marL="609600" indent="-609600">
              <a:lnSpc>
                <a:spcPct val="80000"/>
              </a:lnSpc>
              <a:buFontTx/>
              <a:buAutoNum type="arabicPeriod"/>
            </a:pPr>
            <a:endParaRPr lang="en-US" sz="2400"/>
          </a:p>
          <a:p>
            <a:pPr marL="609600" indent="-609600">
              <a:lnSpc>
                <a:spcPct val="80000"/>
              </a:lnSpc>
              <a:buFontTx/>
              <a:buAutoNum type="arabicPeriod"/>
            </a:pPr>
            <a:endParaRPr lang="en-US" sz="2400"/>
          </a:p>
          <a:p>
            <a:pPr marL="609600" indent="-609600">
              <a:lnSpc>
                <a:spcPct val="80000"/>
              </a:lnSpc>
              <a:buFontTx/>
              <a:buAutoNum type="arabicPeriod"/>
            </a:pPr>
            <a:endParaRPr lang="en-US" sz="24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4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4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46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46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546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546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546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546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546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546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546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2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5462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5462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2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5462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5462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1140" name="Picture 4" descr="5167A8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777875" y="-455613"/>
            <a:ext cx="10698163" cy="77724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650" name="Rectangle 2"/>
          <p:cNvSpPr>
            <a:spLocks noGrp="1" noChangeArrowheads="1"/>
          </p:cNvSpPr>
          <p:nvPr>
            <p:ph type="title"/>
          </p:nvPr>
        </p:nvSpPr>
        <p:spPr>
          <a:xfrm>
            <a:off x="609600" y="304800"/>
            <a:ext cx="7772400" cy="1143000"/>
          </a:xfrm>
        </p:spPr>
        <p:txBody>
          <a:bodyPr/>
          <a:lstStyle/>
          <a:p>
            <a:r>
              <a:rPr lang="en-US">
                <a:latin typeface="Comic Sans MS" pitchFamily="66" charset="0"/>
              </a:rPr>
              <a:t>Experimental Vocabulary</a:t>
            </a:r>
          </a:p>
        </p:txBody>
      </p:sp>
      <p:sp>
        <p:nvSpPr>
          <p:cNvPr id="15565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04800" y="1371600"/>
            <a:ext cx="8534400" cy="525780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b="1">
                <a:latin typeface="Comic Sans MS" pitchFamily="66" charset="0"/>
              </a:rPr>
              <a:t>Independent Variable:</a:t>
            </a:r>
            <a:r>
              <a:rPr lang="en-US">
                <a:latin typeface="Comic Sans MS" pitchFamily="66" charset="0"/>
              </a:rPr>
              <a:t> factor that is manipulated</a:t>
            </a:r>
          </a:p>
          <a:p>
            <a:pPr>
              <a:lnSpc>
                <a:spcPct val="90000"/>
              </a:lnSpc>
            </a:pPr>
            <a:r>
              <a:rPr lang="en-US" b="1">
                <a:latin typeface="Comic Sans MS" pitchFamily="66" charset="0"/>
              </a:rPr>
              <a:t>Dependent Variable</a:t>
            </a:r>
            <a:r>
              <a:rPr lang="en-US">
                <a:latin typeface="Comic Sans MS" pitchFamily="66" charset="0"/>
              </a:rPr>
              <a:t>: factor that is measured</a:t>
            </a:r>
          </a:p>
          <a:p>
            <a:pPr>
              <a:lnSpc>
                <a:spcPct val="90000"/>
              </a:lnSpc>
            </a:pPr>
            <a:r>
              <a:rPr lang="en-US" b="1">
                <a:latin typeface="Comic Sans MS" pitchFamily="66" charset="0"/>
              </a:rPr>
              <a:t>Extraneous Variables</a:t>
            </a:r>
            <a:r>
              <a:rPr lang="en-US">
                <a:latin typeface="Comic Sans MS" pitchFamily="66" charset="0"/>
              </a:rPr>
              <a:t>: factors that effect DV, that are not IV.</a:t>
            </a:r>
          </a:p>
          <a:p>
            <a:pPr>
              <a:lnSpc>
                <a:spcPct val="90000"/>
              </a:lnSpc>
            </a:pPr>
            <a:r>
              <a:rPr lang="en-US" b="1">
                <a:latin typeface="Comic Sans MS" pitchFamily="66" charset="0"/>
              </a:rPr>
              <a:t>Experimental Group</a:t>
            </a:r>
            <a:r>
              <a:rPr lang="en-US">
                <a:latin typeface="Comic Sans MS" pitchFamily="66" charset="0"/>
              </a:rPr>
              <a:t>: Group exposed to IV</a:t>
            </a:r>
          </a:p>
          <a:p>
            <a:pPr>
              <a:lnSpc>
                <a:spcPct val="90000"/>
              </a:lnSpc>
            </a:pPr>
            <a:r>
              <a:rPr lang="en-US" b="1">
                <a:latin typeface="Comic Sans MS" pitchFamily="66" charset="0"/>
              </a:rPr>
              <a:t>Control Group</a:t>
            </a:r>
            <a:r>
              <a:rPr lang="en-US">
                <a:latin typeface="Comic Sans MS" pitchFamily="66" charset="0"/>
              </a:rPr>
              <a:t>: Group not exposed to IV</a:t>
            </a:r>
          </a:p>
          <a:p>
            <a:pPr>
              <a:lnSpc>
                <a:spcPct val="90000"/>
              </a:lnSpc>
            </a:pPr>
            <a:r>
              <a:rPr lang="en-US" b="1">
                <a:latin typeface="Comic Sans MS" pitchFamily="66" charset="0"/>
              </a:rPr>
              <a:t>Placebo</a:t>
            </a:r>
            <a:r>
              <a:rPr lang="en-US">
                <a:latin typeface="Comic Sans MS" pitchFamily="66" charset="0"/>
              </a:rPr>
              <a:t>: inert substance that is in place of IV in Control Group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5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5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5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5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556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556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556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556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556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5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5565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5565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6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Experimentation</a:t>
            </a:r>
          </a:p>
        </p:txBody>
      </p:sp>
      <p:sp>
        <p:nvSpPr>
          <p:cNvPr id="1566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spcBef>
                <a:spcPct val="40000"/>
              </a:spcBef>
              <a:buFontTx/>
              <a:buNone/>
            </a:pPr>
            <a:r>
              <a:rPr lang="en-US"/>
              <a:t>Purpose of an expt:  Establish cause / effect relationship</a:t>
            </a:r>
          </a:p>
          <a:p>
            <a:pPr>
              <a:spcBef>
                <a:spcPct val="40000"/>
              </a:spcBef>
              <a:buFontTx/>
              <a:buNone/>
            </a:pPr>
            <a:r>
              <a:rPr lang="en-US"/>
              <a:t>General hypothesis: food effects learning</a:t>
            </a:r>
          </a:p>
          <a:p>
            <a:pPr>
              <a:spcBef>
                <a:spcPct val="40000"/>
              </a:spcBef>
              <a:buFontTx/>
              <a:buNone/>
            </a:pPr>
            <a:r>
              <a:rPr lang="en-US"/>
              <a:t>Specific (operationalized) hypothesis: students who eat an oatmeal raisin cookie before class each day will have higher average scores on the semester final than students who don’t eat a cookie.</a:t>
            </a:r>
          </a:p>
          <a:p>
            <a:pPr>
              <a:buFontTx/>
              <a:buNone/>
            </a:pPr>
            <a:endParaRPr lang="en-US"/>
          </a:p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66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66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566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98% Certainty w/o going under</a:t>
            </a:r>
          </a:p>
        </p:txBody>
      </p:sp>
      <p:sp>
        <p:nvSpPr>
          <p:cNvPr id="1075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609600" indent="-609600">
              <a:buFontTx/>
              <a:buAutoNum type="arabicPeriod"/>
            </a:pPr>
            <a:r>
              <a:rPr lang="en-US"/>
              <a:t>The area of the US in square miles?</a:t>
            </a:r>
          </a:p>
          <a:p>
            <a:pPr marL="609600" indent="-609600">
              <a:buFontTx/>
              <a:buAutoNum type="arabicPeriod"/>
            </a:pPr>
            <a:r>
              <a:rPr lang="en-US"/>
              <a:t>American battle deaths in Spanish-American War?</a:t>
            </a:r>
          </a:p>
          <a:p>
            <a:pPr marL="609600" indent="-609600">
              <a:buFontTx/>
              <a:buAutoNum type="arabicPeriod"/>
            </a:pPr>
            <a:r>
              <a:rPr lang="en-US"/>
              <a:t>GM advertising budget in 1999?</a:t>
            </a:r>
          </a:p>
          <a:p>
            <a:pPr marL="609600" indent="-609600">
              <a:buFontTx/>
              <a:buAutoNum type="arabicPeriod"/>
            </a:pPr>
            <a:r>
              <a:rPr lang="en-US"/>
              <a:t>Percentage of officers in the U.S. army that were female in 2000?</a:t>
            </a:r>
          </a:p>
          <a:p>
            <a:pPr marL="609600" indent="-609600">
              <a:buFontTx/>
              <a:buAutoNum type="arabicPeriod"/>
            </a:pPr>
            <a:r>
              <a:rPr lang="en-US"/>
              <a:t>The population of Afghanistan in 2001?</a:t>
            </a:r>
          </a:p>
          <a:p>
            <a:pPr marL="609600" indent="-609600">
              <a:buFontTx/>
              <a:buNone/>
            </a:pP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75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75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75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75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75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6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/>
              <a:t>Eating cookies before class each day will lead to higher average scores.</a:t>
            </a:r>
          </a:p>
        </p:txBody>
      </p:sp>
      <p:sp>
        <p:nvSpPr>
          <p:cNvPr id="1576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en-US"/>
              <a:t>Variables: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en-US"/>
              <a:t>	Independent (IV)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en-US"/>
              <a:t>		Controlled by experimenter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en-US"/>
              <a:t>		The “cause” variable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en-US"/>
              <a:t>		- cookies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en-US"/>
              <a:t>Dependent (DV)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en-US"/>
              <a:t>		Predicted by experimenter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en-US"/>
              <a:t>		The “effect” variable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US"/>
              <a:t>		- scores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6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76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6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76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6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576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6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576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6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576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6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576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69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5769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69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15769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69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15769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/>
              <a:t>Eating cookies before class each day will lead to higher average scores.</a:t>
            </a:r>
          </a:p>
        </p:txBody>
      </p:sp>
      <p:sp>
        <p:nvSpPr>
          <p:cNvPr id="1587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spcBef>
                <a:spcPct val="0"/>
              </a:spcBef>
              <a:buClrTx/>
              <a:buFontTx/>
              <a:buNone/>
            </a:pPr>
            <a:r>
              <a:rPr lang="en-US">
                <a:effectLst/>
              </a:rPr>
              <a:t>What if kids get cookies and A’s?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/>
              <a:t>Groups (conditions): to establish different levels of the IV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/>
              <a:t>	Experimental group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/>
              <a:t>		Exposed to IV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/>
              <a:t>		Get cookie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/>
              <a:t>Control group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/>
              <a:t>		Not exposed to IV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/>
              <a:t>		No cookie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87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87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587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587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587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587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2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5872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2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5872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7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/>
              <a:t>Eating cookies before class each day will lead to higher average scores.</a:t>
            </a:r>
          </a:p>
        </p:txBody>
      </p:sp>
      <p:sp>
        <p:nvSpPr>
          <p:cNvPr id="15974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600200"/>
            <a:ext cx="3581400" cy="4495800"/>
          </a:xfrm>
        </p:spPr>
        <p:txBody>
          <a:bodyPr/>
          <a:lstStyle/>
          <a:p>
            <a:r>
              <a:rPr lang="en-US"/>
              <a:t>Experimental Group</a:t>
            </a:r>
          </a:p>
          <a:p>
            <a:pPr lvl="1"/>
            <a:r>
              <a:rPr lang="en-US"/>
              <a:t>Cookie</a:t>
            </a:r>
          </a:p>
          <a:p>
            <a:pPr lvl="1"/>
            <a:r>
              <a:rPr lang="en-US"/>
              <a:t>95%</a:t>
            </a:r>
          </a:p>
          <a:p>
            <a:r>
              <a:rPr lang="en-US"/>
              <a:t>Control Group</a:t>
            </a:r>
          </a:p>
          <a:p>
            <a:pPr lvl="1"/>
            <a:r>
              <a:rPr lang="en-US"/>
              <a:t>No cookie</a:t>
            </a:r>
          </a:p>
          <a:p>
            <a:pPr lvl="1"/>
            <a:r>
              <a:rPr lang="en-US"/>
              <a:t>82%</a:t>
            </a:r>
          </a:p>
        </p:txBody>
      </p:sp>
      <p:sp>
        <p:nvSpPr>
          <p:cNvPr id="159749" name="Rectangle 5"/>
          <p:cNvSpPr>
            <a:spLocks noGrp="1" noChangeArrowheads="1"/>
          </p:cNvSpPr>
          <p:nvPr>
            <p:ph type="body" sz="half" idx="2"/>
          </p:nvPr>
        </p:nvSpPr>
        <p:spPr>
          <a:xfrm>
            <a:off x="4724400" y="1600200"/>
            <a:ext cx="3962400" cy="4495800"/>
          </a:xfrm>
        </p:spPr>
        <p:txBody>
          <a:bodyPr/>
          <a:lstStyle/>
          <a:p>
            <a:r>
              <a:rPr lang="en-US"/>
              <a:t>Confounding Variables</a:t>
            </a:r>
          </a:p>
          <a:p>
            <a:pPr lvl="1"/>
            <a:r>
              <a:rPr lang="en-US"/>
              <a:t>Environmental</a:t>
            </a:r>
          </a:p>
          <a:p>
            <a:pPr lvl="1"/>
            <a:endParaRPr lang="en-US"/>
          </a:p>
          <a:p>
            <a:pPr lvl="1"/>
            <a:r>
              <a:rPr lang="en-US"/>
              <a:t>Expectations</a:t>
            </a:r>
          </a:p>
          <a:p>
            <a:pPr lvl="1"/>
            <a:endParaRPr lang="en-US"/>
          </a:p>
          <a:p>
            <a:pPr lvl="1"/>
            <a:r>
              <a:rPr lang="en-US"/>
              <a:t>Individual differences</a:t>
            </a:r>
          </a:p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97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597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597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597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597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597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1597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597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4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15974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4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15974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44" name="Rectangle 4"/>
          <p:cNvSpPr>
            <a:spLocks noChangeArrowheads="1"/>
          </p:cNvSpPr>
          <p:nvPr/>
        </p:nvSpPr>
        <p:spPr bwMode="auto">
          <a:xfrm>
            <a:off x="1066800" y="685800"/>
            <a:ext cx="7696200" cy="1554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3200"/>
              <a:t>Random Sampling</a:t>
            </a:r>
          </a:p>
          <a:p>
            <a:r>
              <a:rPr lang="en-US" sz="3200"/>
              <a:t>	To select participants from population</a:t>
            </a:r>
          </a:p>
          <a:p>
            <a:r>
              <a:rPr lang="en-US" sz="3200"/>
              <a:t>	Allows you to generalize results</a:t>
            </a:r>
          </a:p>
        </p:txBody>
      </p:sp>
      <p:sp>
        <p:nvSpPr>
          <p:cNvPr id="163845" name="Rectangle 5"/>
          <p:cNvSpPr>
            <a:spLocks noChangeArrowheads="1"/>
          </p:cNvSpPr>
          <p:nvPr/>
        </p:nvSpPr>
        <p:spPr bwMode="auto">
          <a:xfrm>
            <a:off x="1219200" y="2971800"/>
            <a:ext cx="73914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3200"/>
              <a:t>Random Assignment</a:t>
            </a:r>
          </a:p>
          <a:p>
            <a:r>
              <a:rPr lang="en-US" sz="3200"/>
              <a:t>	To divide participants into groups</a:t>
            </a:r>
          </a:p>
          <a:p>
            <a:r>
              <a:rPr lang="en-US" sz="3200"/>
              <a:t>	Controls confounding variables</a:t>
            </a:r>
          </a:p>
          <a:p>
            <a:endParaRPr lang="en-US" sz="3200"/>
          </a:p>
          <a:p>
            <a:r>
              <a:rPr lang="en-US" sz="1600"/>
              <a:t>Demonstration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38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4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6384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4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6384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638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638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4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6384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4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6384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4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6384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86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274638"/>
            <a:ext cx="8229600" cy="1143000"/>
          </a:xfrm>
        </p:spPr>
        <p:txBody>
          <a:bodyPr/>
          <a:lstStyle/>
          <a:p>
            <a:r>
              <a:rPr lang="en-US" sz="3600"/>
              <a:t>Eating cookies before class each day will lead to higher average scores.</a:t>
            </a:r>
          </a:p>
        </p:txBody>
      </p:sp>
      <p:sp>
        <p:nvSpPr>
          <p:cNvPr id="164868" name="Rectangle 4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2057400" y="1600200"/>
            <a:ext cx="4038600" cy="4495800"/>
          </a:xfrm>
        </p:spPr>
        <p:txBody>
          <a:bodyPr/>
          <a:lstStyle/>
          <a:p>
            <a:r>
              <a:rPr lang="en-US" sz="2800"/>
              <a:t>Experimental Group</a:t>
            </a:r>
          </a:p>
          <a:p>
            <a:pPr lvl="1"/>
            <a:r>
              <a:rPr lang="en-US" sz="2400"/>
              <a:t>Cookie</a:t>
            </a:r>
          </a:p>
          <a:p>
            <a:pPr lvl="1"/>
            <a:r>
              <a:rPr lang="en-US" sz="2400"/>
              <a:t>95%</a:t>
            </a:r>
          </a:p>
          <a:p>
            <a:r>
              <a:rPr lang="en-US" sz="2800"/>
              <a:t>Control Group</a:t>
            </a:r>
          </a:p>
          <a:p>
            <a:pPr lvl="1"/>
            <a:r>
              <a:rPr lang="en-US" sz="2400"/>
              <a:t>No cookie</a:t>
            </a:r>
          </a:p>
          <a:p>
            <a:pPr lvl="1"/>
            <a:r>
              <a:rPr lang="en-US" sz="2400"/>
              <a:t>82%</a:t>
            </a:r>
          </a:p>
          <a:p>
            <a:pPr lvl="1"/>
            <a:r>
              <a:rPr lang="en-US" sz="2400"/>
              <a:t>85%</a:t>
            </a:r>
          </a:p>
          <a:p>
            <a:pPr lvl="1"/>
            <a:r>
              <a:rPr lang="en-US" sz="2400"/>
              <a:t>93%</a:t>
            </a:r>
          </a:p>
          <a:p>
            <a:endParaRPr lang="en-US" sz="28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6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486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6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6486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6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6486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6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6486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6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6486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9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Statistical Significance</a:t>
            </a:r>
          </a:p>
        </p:txBody>
      </p:sp>
      <p:sp>
        <p:nvSpPr>
          <p:cNvPr id="1669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Tx/>
              <a:buNone/>
            </a:pPr>
            <a:r>
              <a:rPr lang="en-US"/>
              <a:t>p value</a:t>
            </a:r>
          </a:p>
          <a:p>
            <a:pPr>
              <a:buFontTx/>
              <a:buNone/>
            </a:pPr>
            <a:r>
              <a:rPr lang="en-US"/>
              <a:t>	likelihood a result is caused by chance</a:t>
            </a:r>
          </a:p>
          <a:p>
            <a:pPr>
              <a:buFontTx/>
              <a:buNone/>
            </a:pPr>
            <a:r>
              <a:rPr lang="en-US"/>
              <a:t>	can be no greater than 5%</a:t>
            </a:r>
          </a:p>
          <a:p>
            <a:pPr>
              <a:buFontTx/>
              <a:buNone/>
            </a:pPr>
            <a:r>
              <a:rPr lang="en-US"/>
              <a:t>	p </a:t>
            </a:r>
            <a:r>
              <a:rPr lang="en-US">
                <a:cs typeface="Arial" charset="0"/>
              </a:rPr>
              <a:t>≤ .05</a:t>
            </a:r>
          </a:p>
          <a:p>
            <a:pPr>
              <a:buFontTx/>
              <a:buNone/>
            </a:pP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69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669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669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669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9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Replication</a:t>
            </a:r>
          </a:p>
        </p:txBody>
      </p:sp>
      <p:sp>
        <p:nvSpPr>
          <p:cNvPr id="1679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Tx/>
              <a:buNone/>
            </a:pPr>
            <a:r>
              <a:rPr lang="en-US" sz="2800"/>
              <a:t>Non-replicated results are preliminary.</a:t>
            </a:r>
          </a:p>
          <a:p>
            <a:pPr>
              <a:buFontTx/>
              <a:buNone/>
            </a:pPr>
            <a:endParaRPr lang="en-US" sz="2800"/>
          </a:p>
          <a:p>
            <a:pPr>
              <a:buFontTx/>
              <a:buNone/>
            </a:pPr>
            <a:r>
              <a:rPr lang="en-US" sz="2800"/>
              <a:t>Linus Pauling (1970). Vitamin C prevents colds.</a:t>
            </a:r>
          </a:p>
          <a:p>
            <a:r>
              <a:rPr lang="en-US" sz="2800"/>
              <a:t>Experimental Group</a:t>
            </a:r>
          </a:p>
          <a:p>
            <a:pPr lvl="1"/>
            <a:r>
              <a:rPr lang="en-US" sz="2400"/>
              <a:t>Vitamin C</a:t>
            </a:r>
          </a:p>
          <a:p>
            <a:r>
              <a:rPr lang="en-US" sz="2800"/>
              <a:t>Control Group</a:t>
            </a:r>
          </a:p>
          <a:p>
            <a:pPr lvl="1"/>
            <a:r>
              <a:rPr lang="en-US" sz="2400"/>
              <a:t>Placebo</a:t>
            </a:r>
          </a:p>
          <a:p>
            <a:r>
              <a:rPr lang="en-US" sz="2800">
                <a:cs typeface="Arial" charset="0"/>
              </a:rPr>
              <a:t>Experimental Group experienced 45% fewer colds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79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679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679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679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3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6793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3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6793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9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Experimental Design Terms</a:t>
            </a:r>
          </a:p>
        </p:txBody>
      </p:sp>
      <p:sp>
        <p:nvSpPr>
          <p:cNvPr id="1689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en-US" sz="2800"/>
              <a:t>Hypothesis</a:t>
            </a:r>
          </a:p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en-US" sz="2800"/>
              <a:t>Operational definitions</a:t>
            </a:r>
          </a:p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en-US" sz="2800"/>
              <a:t>Participant selection</a:t>
            </a:r>
          </a:p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en-US" sz="2800"/>
              <a:t>IV &amp; DV</a:t>
            </a:r>
          </a:p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en-US" sz="2800"/>
              <a:t>Experimental &amp; control groups</a:t>
            </a:r>
          </a:p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en-US" sz="2800"/>
              <a:t>Confounding variables</a:t>
            </a:r>
          </a:p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en-US" sz="2800"/>
              <a:t>Random assignment</a:t>
            </a:r>
          </a:p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en-US" sz="2800"/>
              <a:t>Placebo control</a:t>
            </a:r>
          </a:p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en-US" sz="2800"/>
              <a:t>Double blind procedure</a:t>
            </a:r>
          </a:p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en-US" sz="2800"/>
              <a:t>Statistical significance (p value)</a:t>
            </a:r>
          </a:p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en-US" sz="2800"/>
              <a:t>Replication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/>
              <a:t>EXPERIMENTAL METHOD cont.</a:t>
            </a:r>
          </a:p>
        </p:txBody>
      </p:sp>
      <p:sp>
        <p:nvSpPr>
          <p:cNvPr id="839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2800"/>
              <a:t>Subjects in an experiment</a:t>
            </a:r>
          </a:p>
          <a:p>
            <a:pPr lvl="1"/>
            <a:r>
              <a:rPr lang="en-US" sz="2400"/>
              <a:t>Organism, human or animal, participating in an experiment</a:t>
            </a:r>
          </a:p>
          <a:p>
            <a:pPr lvl="2"/>
            <a:r>
              <a:rPr lang="en-US" sz="2000"/>
              <a:t>Responses are the dependent variable</a:t>
            </a:r>
          </a:p>
          <a:p>
            <a:pPr lvl="2"/>
            <a:r>
              <a:rPr lang="en-US" sz="2000" u="sng"/>
              <a:t>Random:</a:t>
            </a:r>
            <a:r>
              <a:rPr lang="en-US" sz="2000"/>
              <a:t>  each individual has an equal chance of being selected (random selection)</a:t>
            </a:r>
          </a:p>
          <a:p>
            <a:pPr lvl="2"/>
            <a:r>
              <a:rPr lang="en-US" sz="2000" u="sng"/>
              <a:t>Experimental group:</a:t>
            </a:r>
          </a:p>
          <a:p>
            <a:pPr lvl="3"/>
            <a:r>
              <a:rPr lang="en-US" sz="1800"/>
              <a:t>The group in which the condition under study is present</a:t>
            </a:r>
          </a:p>
          <a:p>
            <a:pPr lvl="2"/>
            <a:r>
              <a:rPr lang="en-US" sz="2000" u="sng"/>
              <a:t>Control group:</a:t>
            </a:r>
          </a:p>
          <a:p>
            <a:pPr lvl="3"/>
            <a:r>
              <a:rPr lang="en-US" sz="1800"/>
              <a:t>The group in which the condition is not present</a:t>
            </a:r>
          </a:p>
          <a:p>
            <a:pPr lvl="3">
              <a:buFontTx/>
              <a:buNone/>
            </a:pPr>
            <a:endParaRPr lang="en-US" sz="1800"/>
          </a:p>
          <a:p>
            <a:pPr lvl="3">
              <a:buFontTx/>
              <a:buNone/>
            </a:pPr>
            <a:r>
              <a:rPr lang="en-US" sz="1800"/>
              <a:t>(random assignment)</a:t>
            </a:r>
          </a:p>
          <a:p>
            <a:pPr lvl="2">
              <a:buFontTx/>
              <a:buNone/>
            </a:pPr>
            <a:endParaRPr lang="en-US" sz="2000" u="sng"/>
          </a:p>
          <a:p>
            <a:pPr lvl="2"/>
            <a:endParaRPr lang="en-US" sz="20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839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839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839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839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39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39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839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39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839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8397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8397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/>
              <a:t>EXPERIMENTAL METHOD cont.</a:t>
            </a:r>
          </a:p>
        </p:txBody>
      </p:sp>
      <p:sp>
        <p:nvSpPr>
          <p:cNvPr id="84995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 marL="609600" indent="-609600"/>
            <a:r>
              <a:rPr lang="en-US" sz="2800"/>
              <a:t>Three advantages to using animals</a:t>
            </a:r>
          </a:p>
          <a:p>
            <a:pPr marL="990600" lvl="1" indent="-533400">
              <a:buFontTx/>
              <a:buAutoNum type="arabicPeriod"/>
            </a:pPr>
            <a:r>
              <a:rPr lang="en-US" sz="2400"/>
              <a:t>Behavior of animals can be controlled in a manner not possible with humans (cages, etc.)</a:t>
            </a:r>
          </a:p>
          <a:p>
            <a:pPr marL="990600" lvl="1" indent="-533400">
              <a:buFontTx/>
              <a:buAutoNum type="arabicPeriod"/>
            </a:pPr>
            <a:r>
              <a:rPr lang="en-US" sz="2400"/>
              <a:t>Short life spans </a:t>
            </a:r>
          </a:p>
          <a:p>
            <a:pPr marL="1371600" lvl="2" indent="-457200">
              <a:buFontTx/>
              <a:buChar char="–"/>
            </a:pPr>
            <a:r>
              <a:rPr lang="en-US" sz="2000"/>
              <a:t>Study several generations </a:t>
            </a:r>
          </a:p>
          <a:p>
            <a:pPr marL="990600" lvl="1" indent="-533400">
              <a:buFontTx/>
              <a:buAutoNum type="arabicPeriod"/>
            </a:pPr>
            <a:r>
              <a:rPr lang="en-US" sz="2400"/>
              <a:t>Some experiments can be performed on animals but not on humans</a:t>
            </a:r>
          </a:p>
        </p:txBody>
      </p:sp>
      <p:pic>
        <p:nvPicPr>
          <p:cNvPr id="84997" name="Picture 5" descr="Go to fullsize image">
            <a:hlinkClick r:id="rId2"/>
          </p:cNvPr>
          <p:cNvPicPr>
            <a:picLocks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5387975" y="1905000"/>
            <a:ext cx="2871788" cy="3505200"/>
          </a:xfrm>
          <a:ln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49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49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849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49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49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49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500"/>
                                        <p:tgtEl>
                                          <p:spTgt spid="849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849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4" dur="2000"/>
                                        <p:tgtEl>
                                          <p:spTgt spid="849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8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8549" name="Rectangle 5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 marL="533400" indent="-533400">
              <a:buFontTx/>
              <a:buAutoNum type="arabicPeriod"/>
            </a:pPr>
            <a:r>
              <a:rPr lang="en-US"/>
              <a:t>Area of US:</a:t>
            </a:r>
          </a:p>
          <a:p>
            <a:pPr marL="533400" indent="-533400">
              <a:buFontTx/>
              <a:buAutoNum type="arabicPeriod"/>
            </a:pPr>
            <a:r>
              <a:rPr lang="en-US"/>
              <a:t>Afghan population:</a:t>
            </a:r>
          </a:p>
          <a:p>
            <a:pPr marL="533400" indent="-533400">
              <a:buFontTx/>
              <a:buAutoNum type="arabicPeriod"/>
            </a:pPr>
            <a:r>
              <a:rPr lang="en-US"/>
              <a:t>Battle deaths: </a:t>
            </a:r>
          </a:p>
          <a:p>
            <a:pPr marL="533400" indent="-533400">
              <a:buFontTx/>
              <a:buAutoNum type="arabicPeriod"/>
            </a:pPr>
            <a:r>
              <a:rPr lang="en-US"/>
              <a:t>GM advertising:</a:t>
            </a:r>
          </a:p>
          <a:p>
            <a:pPr marL="533400" indent="-533400">
              <a:buFontTx/>
              <a:buAutoNum type="arabicPeriod"/>
            </a:pPr>
            <a:r>
              <a:rPr lang="en-US"/>
              <a:t>Female officers:</a:t>
            </a:r>
          </a:p>
          <a:p>
            <a:pPr marL="533400" indent="-533400">
              <a:buFontTx/>
              <a:buNone/>
            </a:pPr>
            <a:endParaRPr lang="en-US"/>
          </a:p>
        </p:txBody>
      </p:sp>
      <p:sp>
        <p:nvSpPr>
          <p:cNvPr id="108550" name="Rectangle 6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pPr marL="533400" indent="-533400">
              <a:buFontTx/>
              <a:buNone/>
            </a:pPr>
            <a:r>
              <a:rPr lang="en-US"/>
              <a:t>3.6 million sq. miles</a:t>
            </a:r>
          </a:p>
          <a:p>
            <a:pPr marL="533400" indent="-533400">
              <a:buFontTx/>
              <a:buNone/>
            </a:pPr>
            <a:r>
              <a:rPr lang="en-US"/>
              <a:t>26.8 million</a:t>
            </a:r>
          </a:p>
          <a:p>
            <a:pPr marL="533400" indent="-533400">
              <a:buFontTx/>
              <a:buNone/>
            </a:pPr>
            <a:r>
              <a:rPr lang="en-US"/>
              <a:t>385</a:t>
            </a:r>
          </a:p>
          <a:p>
            <a:pPr marL="533400" indent="-533400">
              <a:buFontTx/>
              <a:buNone/>
            </a:pPr>
            <a:r>
              <a:rPr lang="en-US"/>
              <a:t>$2.9 billion</a:t>
            </a:r>
          </a:p>
          <a:p>
            <a:pPr marL="533400" indent="-533400">
              <a:buFontTx/>
              <a:buNone/>
            </a:pPr>
            <a:r>
              <a:rPr lang="en-US"/>
              <a:t>9.953</a:t>
            </a:r>
          </a:p>
          <a:p>
            <a:pPr marL="533400" indent="-533400">
              <a:buFontTx/>
              <a:buNone/>
            </a:pP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85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85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85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5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855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85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5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855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0854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5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0855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0854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5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0855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/>
              <a:t>EXPERIMENTAL METHOD cont.</a:t>
            </a:r>
          </a:p>
        </p:txBody>
      </p:sp>
      <p:sp>
        <p:nvSpPr>
          <p:cNvPr id="870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American Psychological Association (APA): sets guidelines for the treatment of subjects</a:t>
            </a:r>
          </a:p>
          <a:p>
            <a:pPr lvl="1"/>
            <a:r>
              <a:rPr lang="en-US"/>
              <a:t>Keep personal information confidential, protect from harm, inform of the nature of the experiment</a:t>
            </a:r>
          </a:p>
          <a:p>
            <a:pPr lvl="1"/>
            <a:endParaRPr lang="en-US"/>
          </a:p>
          <a:p>
            <a:pPr lvl="1"/>
            <a:endParaRPr lang="en-US"/>
          </a:p>
          <a:p>
            <a:pPr lvl="1">
              <a:buFontTx/>
              <a:buNone/>
            </a:pP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70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870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/>
              <a:t>EXPERIMENTAL METHOD cont.</a:t>
            </a:r>
          </a:p>
        </p:txBody>
      </p:sp>
      <p:sp>
        <p:nvSpPr>
          <p:cNvPr id="901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609600" indent="-609600">
              <a:lnSpc>
                <a:spcPct val="90000"/>
              </a:lnSpc>
            </a:pPr>
            <a:r>
              <a:rPr lang="en-US" sz="2800" u="sng">
                <a:effectLst/>
              </a:rPr>
              <a:t>PROBLEMS WITH THE EXPERIMENTAL METHOD</a:t>
            </a:r>
          </a:p>
          <a:p>
            <a:pPr marL="990600" lvl="1" indent="-533400">
              <a:lnSpc>
                <a:spcPct val="90000"/>
              </a:lnSpc>
              <a:buFontTx/>
              <a:buAutoNum type="arabicPeriod"/>
            </a:pPr>
            <a:r>
              <a:rPr lang="en-US" sz="2400">
                <a:effectLst/>
              </a:rPr>
              <a:t>If a subject knows he/she is in an experiment, they may change their ordinary behavior</a:t>
            </a:r>
          </a:p>
          <a:p>
            <a:pPr marL="990600" lvl="1" indent="-533400">
              <a:lnSpc>
                <a:spcPct val="90000"/>
              </a:lnSpc>
              <a:buFontTx/>
              <a:buAutoNum type="arabicPeriod"/>
            </a:pPr>
            <a:r>
              <a:rPr lang="en-US" sz="2400">
                <a:effectLst/>
              </a:rPr>
              <a:t>Selection of individuals to participate in studies </a:t>
            </a:r>
          </a:p>
          <a:p>
            <a:pPr marL="990600" lvl="1" indent="-533400">
              <a:lnSpc>
                <a:spcPct val="90000"/>
              </a:lnSpc>
              <a:buFontTx/>
              <a:buAutoNum type="arabicPeriod"/>
            </a:pPr>
            <a:r>
              <a:rPr lang="en-US" sz="2400">
                <a:effectLst/>
              </a:rPr>
              <a:t>Generalizing from results </a:t>
            </a:r>
          </a:p>
          <a:p>
            <a:pPr marL="1371600" lvl="2" indent="-457200">
              <a:lnSpc>
                <a:spcPct val="90000"/>
              </a:lnSpc>
              <a:buFontTx/>
              <a:buChar char="–"/>
            </a:pPr>
            <a:r>
              <a:rPr lang="en-US" sz="2000">
                <a:effectLst/>
              </a:rPr>
              <a:t>Students/public       rats/people</a:t>
            </a:r>
          </a:p>
          <a:p>
            <a:pPr marL="990600" lvl="1" indent="-533400">
              <a:lnSpc>
                <a:spcPct val="90000"/>
              </a:lnSpc>
              <a:buFontTx/>
              <a:buAutoNum type="arabicPeriod"/>
            </a:pPr>
            <a:r>
              <a:rPr lang="en-US" sz="2400">
                <a:effectLst/>
              </a:rPr>
              <a:t>Opinions of the experimenter may affect the results</a:t>
            </a:r>
          </a:p>
          <a:p>
            <a:pPr marL="1371600" lvl="2" indent="-457200">
              <a:lnSpc>
                <a:spcPct val="90000"/>
              </a:lnSpc>
              <a:buFontTx/>
              <a:buChar char="–"/>
            </a:pPr>
            <a:r>
              <a:rPr lang="en-US" sz="2000">
                <a:effectLst/>
              </a:rPr>
              <a:t>Selection and treatment of subjects</a:t>
            </a:r>
          </a:p>
          <a:p>
            <a:pPr marL="990600" lvl="1" indent="-533400">
              <a:lnSpc>
                <a:spcPct val="90000"/>
              </a:lnSpc>
              <a:buFontTx/>
              <a:buAutoNum type="arabicPeriod"/>
            </a:pPr>
            <a:r>
              <a:rPr lang="en-US" sz="2400">
                <a:effectLst/>
              </a:rPr>
              <a:t>Protection of the privacy of subjects</a:t>
            </a:r>
          </a:p>
          <a:p>
            <a:pPr marL="1371600" lvl="2" indent="-457200">
              <a:lnSpc>
                <a:spcPct val="90000"/>
              </a:lnSpc>
              <a:buFontTx/>
              <a:buChar char="-"/>
            </a:pPr>
            <a:r>
              <a:rPr lang="en-US" sz="2000">
                <a:effectLst/>
              </a:rPr>
              <a:t>Names and individual results must be kept confidential</a:t>
            </a:r>
          </a:p>
          <a:p>
            <a:pPr marL="1371600" lvl="2" indent="-457200">
              <a:lnSpc>
                <a:spcPct val="90000"/>
              </a:lnSpc>
              <a:buFontTx/>
              <a:buNone/>
            </a:pPr>
            <a:endParaRPr lang="en-US" sz="2000"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01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901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901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901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01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901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01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01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901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901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9011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9011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b="0">
                <a:solidFill>
                  <a:srgbClr val="0099FF"/>
                </a:solidFill>
                <a:effectLst/>
              </a:rPr>
              <a:t>longitudinal studies</a:t>
            </a:r>
          </a:p>
        </p:txBody>
      </p:sp>
      <p:sp>
        <p:nvSpPr>
          <p:cNvPr id="972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8229600" cy="5257800"/>
          </a:xfrm>
        </p:spPr>
        <p:txBody>
          <a:bodyPr/>
          <a:lstStyle/>
          <a:p>
            <a:r>
              <a:rPr lang="en-US">
                <a:effectLst/>
              </a:rPr>
              <a:t>A psychologist studies the same group of people at regular intervals over a period of years to determine whether their behavior and/or feelings have changed and if so, how.</a:t>
            </a:r>
          </a:p>
        </p:txBody>
      </p:sp>
      <p:sp>
        <p:nvSpPr>
          <p:cNvPr id="97285" name="Rectangle 5"/>
          <p:cNvSpPr>
            <a:spLocks noChangeArrowheads="1"/>
          </p:cNvSpPr>
          <p:nvPr/>
        </p:nvSpPr>
        <p:spPr bwMode="auto">
          <a:xfrm>
            <a:off x="685800" y="3657600"/>
            <a:ext cx="6680200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lvl="4">
              <a:lnSpc>
                <a:spcPct val="90000"/>
              </a:lnSpc>
              <a:spcBef>
                <a:spcPct val="20000"/>
              </a:spcBef>
              <a:spcAft>
                <a:spcPct val="20000"/>
              </a:spcAft>
            </a:pPr>
            <a:endParaRPr lang="en-US" b="1">
              <a:solidFill>
                <a:schemeClr val="hlink"/>
              </a:solidFill>
              <a:sym typeface="Wingdings" pitchFamily="2" charset="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solidFill>
                  <a:srgbClr val="0099FF"/>
                </a:solidFill>
                <a:effectLst/>
              </a:rPr>
              <a:t>cross-sectional studies</a:t>
            </a:r>
            <a:r>
              <a:rPr lang="en-US" b="0">
                <a:solidFill>
                  <a:schemeClr val="tx1"/>
                </a:solidFill>
                <a:effectLst/>
              </a:rPr>
              <a:t>.</a:t>
            </a:r>
          </a:p>
        </p:txBody>
      </p:sp>
      <p:sp>
        <p:nvSpPr>
          <p:cNvPr id="983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>
                <a:effectLst/>
              </a:rPr>
              <a:t>In this study, psychologists organize individuals into groups based on age. </a:t>
            </a:r>
            <a:r>
              <a:rPr lang="en-US" b="1">
                <a:solidFill>
                  <a:schemeClr val="hlink"/>
                </a:solidFill>
                <a:effectLst/>
                <a:sym typeface="Wingdings" pitchFamily="2" charset="2"/>
              </a:rPr>
              <a:t></a:t>
            </a:r>
            <a:endParaRPr lang="en-US">
              <a:effectLst/>
            </a:endParaRPr>
          </a:p>
          <a:p>
            <a:r>
              <a:rPr lang="en-US">
                <a:effectLst/>
              </a:rPr>
              <a:t>Then, these groups are randomly sampled, and the members of each </a:t>
            </a:r>
            <a:br>
              <a:rPr lang="en-US">
                <a:effectLst/>
              </a:rPr>
            </a:br>
            <a:r>
              <a:rPr lang="en-US">
                <a:effectLst/>
              </a:rPr>
              <a:t>group are surveyed, tested, or </a:t>
            </a:r>
            <a:br>
              <a:rPr lang="en-US">
                <a:effectLst/>
              </a:rPr>
            </a:br>
            <a:r>
              <a:rPr lang="en-US">
                <a:effectLst/>
              </a:rPr>
              <a:t>observed simultaneously.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9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Comic Sans MS" pitchFamily="66" charset="0"/>
              </a:rPr>
              <a:t>Analyze Results</a:t>
            </a:r>
          </a:p>
        </p:txBody>
      </p:sp>
      <p:sp>
        <p:nvSpPr>
          <p:cNvPr id="1699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>
                <a:latin typeface="Comic Sans MS" pitchFamily="66" charset="0"/>
              </a:rPr>
              <a:t>Use </a:t>
            </a:r>
            <a:r>
              <a:rPr lang="en-US" i="1">
                <a:latin typeface="Comic Sans MS" pitchFamily="66" charset="0"/>
              </a:rPr>
              <a:t>measures of central tendency</a:t>
            </a:r>
            <a:r>
              <a:rPr lang="en-US">
                <a:latin typeface="Comic Sans MS" pitchFamily="66" charset="0"/>
              </a:rPr>
              <a:t> (mean, median and mode).</a:t>
            </a:r>
          </a:p>
          <a:p>
            <a:endParaRPr lang="en-US">
              <a:latin typeface="Comic Sans MS" pitchFamily="66" charset="0"/>
            </a:endParaRPr>
          </a:p>
          <a:p>
            <a:r>
              <a:rPr lang="en-US">
                <a:latin typeface="Comic Sans MS" pitchFamily="66" charset="0"/>
              </a:rPr>
              <a:t>Use </a:t>
            </a:r>
            <a:r>
              <a:rPr lang="en-US" i="1">
                <a:latin typeface="Comic Sans MS" pitchFamily="66" charset="0"/>
              </a:rPr>
              <a:t>measures of variation</a:t>
            </a:r>
            <a:r>
              <a:rPr lang="en-US">
                <a:latin typeface="Comic Sans MS" pitchFamily="66" charset="0"/>
              </a:rPr>
              <a:t> (range and standard deviation).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0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Statistical Reasoning</a:t>
            </a:r>
          </a:p>
        </p:txBody>
      </p:sp>
      <p:sp>
        <p:nvSpPr>
          <p:cNvPr id="1710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US" sz="2400"/>
              <a:t>Measures of central tendency</a:t>
            </a:r>
          </a:p>
          <a:p>
            <a:pPr>
              <a:lnSpc>
                <a:spcPct val="90000"/>
              </a:lnSpc>
            </a:pPr>
            <a:r>
              <a:rPr lang="en-US" sz="2400">
                <a:effectLst/>
              </a:rPr>
              <a:t>Mode</a:t>
            </a:r>
          </a:p>
          <a:p>
            <a:pPr lvl="1">
              <a:lnSpc>
                <a:spcPct val="90000"/>
              </a:lnSpc>
            </a:pPr>
            <a:r>
              <a:rPr lang="en-US" sz="2000">
                <a:effectLst/>
              </a:rPr>
              <a:t>most common</a:t>
            </a:r>
          </a:p>
          <a:p>
            <a:pPr lvl="1">
              <a:lnSpc>
                <a:spcPct val="90000"/>
              </a:lnSpc>
            </a:pPr>
            <a:r>
              <a:rPr lang="en-US" sz="2000">
                <a:effectLst/>
              </a:rPr>
              <a:t>4</a:t>
            </a:r>
          </a:p>
          <a:p>
            <a:pPr>
              <a:lnSpc>
                <a:spcPct val="90000"/>
              </a:lnSpc>
            </a:pPr>
            <a:r>
              <a:rPr lang="en-US" sz="2400">
                <a:effectLst/>
              </a:rPr>
              <a:t>Mean</a:t>
            </a:r>
          </a:p>
          <a:p>
            <a:pPr lvl="1">
              <a:lnSpc>
                <a:spcPct val="90000"/>
              </a:lnSpc>
            </a:pPr>
            <a:r>
              <a:rPr lang="en-US" sz="2000">
                <a:effectLst/>
              </a:rPr>
              <a:t>arithmetic average</a:t>
            </a:r>
          </a:p>
          <a:p>
            <a:pPr lvl="1">
              <a:lnSpc>
                <a:spcPct val="90000"/>
              </a:lnSpc>
            </a:pPr>
            <a:r>
              <a:rPr lang="en-US" sz="2000">
                <a:effectLst/>
              </a:rPr>
              <a:t>20/5 = 4</a:t>
            </a:r>
          </a:p>
          <a:p>
            <a:pPr>
              <a:lnSpc>
                <a:spcPct val="90000"/>
              </a:lnSpc>
            </a:pPr>
            <a:r>
              <a:rPr lang="en-US" sz="2400">
                <a:effectLst/>
              </a:rPr>
              <a:t>Median</a:t>
            </a:r>
          </a:p>
          <a:p>
            <a:pPr lvl="1">
              <a:lnSpc>
                <a:spcPct val="90000"/>
              </a:lnSpc>
            </a:pPr>
            <a:r>
              <a:rPr lang="en-US" sz="2000">
                <a:effectLst/>
              </a:rPr>
              <a:t>middle score</a:t>
            </a:r>
          </a:p>
          <a:p>
            <a:pPr lvl="1">
              <a:lnSpc>
                <a:spcPct val="90000"/>
              </a:lnSpc>
            </a:pPr>
            <a:r>
              <a:rPr lang="en-US" sz="2000">
                <a:effectLst/>
              </a:rPr>
              <a:t>4</a:t>
            </a:r>
          </a:p>
          <a:p>
            <a:pPr>
              <a:lnSpc>
                <a:spcPct val="90000"/>
              </a:lnSpc>
            </a:pPr>
            <a:endParaRPr lang="en-US" sz="2400">
              <a:effectLst/>
            </a:endParaRPr>
          </a:p>
          <a:p>
            <a:pPr>
              <a:lnSpc>
                <a:spcPct val="90000"/>
              </a:lnSpc>
            </a:pPr>
            <a:r>
              <a:rPr lang="en-US" sz="2400">
                <a:effectLst/>
              </a:rPr>
              <a:t>4    3    5    4    4</a:t>
            </a:r>
          </a:p>
          <a:p>
            <a:pPr>
              <a:lnSpc>
                <a:spcPct val="90000"/>
              </a:lnSpc>
            </a:pPr>
            <a:endParaRPr lang="en-US" sz="24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0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10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011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71011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0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710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0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710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0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710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0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710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0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710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0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1710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0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1710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01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17101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01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5" dur="500"/>
                                        <p:tgtEl>
                                          <p:spTgt spid="17101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0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SKEWED DISTRIBUTIONS?</a:t>
            </a:r>
          </a:p>
        </p:txBody>
      </p:sp>
      <p:sp>
        <p:nvSpPr>
          <p:cNvPr id="1720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When a few extreme scores significantly affect the mean.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0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20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061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/>
              <a:t>Central Tendency </a:t>
            </a:r>
            <a:br>
              <a:rPr lang="en-US" sz="4000"/>
            </a:br>
            <a:r>
              <a:rPr lang="en-US" sz="4000"/>
              <a:t>1968 TOPPS Baseball Cards</a:t>
            </a:r>
          </a:p>
        </p:txBody>
      </p:sp>
      <p:sp>
        <p:nvSpPr>
          <p:cNvPr id="173063" name="Rectangle 7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en-US" sz="1800"/>
              <a:t>Nolan Ryan	$1500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sz="1800"/>
              <a:t>Billy Williams	$8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sz="1800"/>
              <a:t>Luis Aparicio	$5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sz="1800"/>
              <a:t>Harmon Killebrew	$5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sz="1800"/>
              <a:t>Orlando Cepeda	$3.50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sz="1800"/>
              <a:t>Maury Wills	$3.50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sz="1800"/>
              <a:t>Jim Bunning	$3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sz="1800"/>
              <a:t>Tony Conigliaro	$3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sz="1800"/>
              <a:t>Tony Oliva	$3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sz="1800"/>
              <a:t>Lou Pinella	$3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sz="1800"/>
              <a:t>Mickey Lolich	$2.50</a:t>
            </a:r>
          </a:p>
          <a:p>
            <a:pPr>
              <a:lnSpc>
                <a:spcPct val="80000"/>
              </a:lnSpc>
              <a:buFontTx/>
              <a:buNone/>
            </a:pPr>
            <a:endParaRPr lang="en-US" sz="1800"/>
          </a:p>
          <a:p>
            <a:pPr>
              <a:lnSpc>
                <a:spcPct val="80000"/>
              </a:lnSpc>
              <a:buFontTx/>
              <a:buChar char="-"/>
            </a:pPr>
            <a:r>
              <a:rPr lang="en-US" sz="2400" b="1"/>
              <a:t>With Ryan:</a:t>
            </a:r>
          </a:p>
          <a:p>
            <a:pPr>
              <a:lnSpc>
                <a:spcPct val="80000"/>
              </a:lnSpc>
              <a:buFontTx/>
              <a:buChar char="-"/>
            </a:pPr>
            <a:r>
              <a:rPr lang="en-US" sz="2400" b="1"/>
              <a:t>Median = $2.50</a:t>
            </a:r>
          </a:p>
          <a:p>
            <a:pPr>
              <a:lnSpc>
                <a:spcPct val="80000"/>
              </a:lnSpc>
              <a:buFontTx/>
              <a:buChar char="-"/>
            </a:pPr>
            <a:r>
              <a:rPr lang="en-US" sz="2400" b="1"/>
              <a:t>Mean = $74.14</a:t>
            </a:r>
          </a:p>
          <a:p>
            <a:pPr>
              <a:lnSpc>
                <a:spcPct val="80000"/>
              </a:lnSpc>
              <a:buFontTx/>
              <a:buNone/>
            </a:pPr>
            <a:endParaRPr lang="en-US" sz="1800"/>
          </a:p>
        </p:txBody>
      </p:sp>
      <p:sp>
        <p:nvSpPr>
          <p:cNvPr id="173064" name="Rectangle 8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en-US" sz="1800"/>
              <a:t>Elston Howard	$2.25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sz="1800"/>
              <a:t>Jim Bouton	$2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sz="1800"/>
              <a:t>Rocky Colavito	$2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sz="1800"/>
              <a:t>Boog Powell	$2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sz="1800"/>
              <a:t>Luis Tiant	                $2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sz="1800"/>
              <a:t>Tim McCarver	$1.75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sz="1800"/>
              <a:t>Tug McGraw	$1.75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sz="1800"/>
              <a:t>Joe Torre   	$1.5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sz="1800"/>
              <a:t>Rusty Staub	$1.25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sz="1800"/>
              <a:t>Curt Flood	$1</a:t>
            </a:r>
          </a:p>
          <a:p>
            <a:pPr>
              <a:lnSpc>
                <a:spcPct val="80000"/>
              </a:lnSpc>
              <a:buFontTx/>
              <a:buNone/>
            </a:pPr>
            <a:endParaRPr lang="en-US" sz="1800"/>
          </a:p>
          <a:p>
            <a:pPr>
              <a:lnSpc>
                <a:spcPct val="80000"/>
              </a:lnSpc>
              <a:buFontTx/>
              <a:buNone/>
            </a:pPr>
            <a:endParaRPr lang="en-US" sz="1800"/>
          </a:p>
          <a:p>
            <a:pPr>
              <a:lnSpc>
                <a:spcPct val="80000"/>
              </a:lnSpc>
              <a:buFontTx/>
              <a:buChar char="-"/>
            </a:pPr>
            <a:r>
              <a:rPr lang="en-US" sz="2400" b="1"/>
              <a:t>W/O Ryan:</a:t>
            </a:r>
          </a:p>
          <a:p>
            <a:pPr>
              <a:lnSpc>
                <a:spcPct val="80000"/>
              </a:lnSpc>
              <a:buFontTx/>
              <a:buChar char="-"/>
            </a:pPr>
            <a:r>
              <a:rPr lang="en-US" sz="2400" b="1"/>
              <a:t>Median = $2.38</a:t>
            </a:r>
          </a:p>
          <a:p>
            <a:pPr>
              <a:lnSpc>
                <a:spcPct val="80000"/>
              </a:lnSpc>
              <a:buFontTx/>
              <a:buChar char="-"/>
            </a:pPr>
            <a:r>
              <a:rPr lang="en-US" sz="2400" b="1"/>
              <a:t>Mean $2.85</a:t>
            </a:r>
          </a:p>
          <a:p>
            <a:pPr>
              <a:lnSpc>
                <a:spcPct val="80000"/>
              </a:lnSpc>
              <a:buFontTx/>
              <a:buNone/>
            </a:pPr>
            <a:endParaRPr lang="en-US" sz="1800"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0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30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0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730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0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730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0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730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0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730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06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7306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06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7306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06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7306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06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7306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06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7306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06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7306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0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1730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06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17306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06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17306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06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17306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06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7306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06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5" dur="500"/>
                                        <p:tgtEl>
                                          <p:spTgt spid="17306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06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8" dur="500"/>
                                        <p:tgtEl>
                                          <p:spTgt spid="17306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06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1" dur="500"/>
                                        <p:tgtEl>
                                          <p:spTgt spid="17306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06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4" dur="500"/>
                                        <p:tgtEl>
                                          <p:spTgt spid="17306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06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17306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06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17306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06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17306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06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2" dur="500"/>
                                        <p:tgtEl>
                                          <p:spTgt spid="17306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06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7" dur="500"/>
                                        <p:tgtEl>
                                          <p:spTgt spid="17306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06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2" dur="500"/>
                                        <p:tgtEl>
                                          <p:spTgt spid="17306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064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7" dur="500"/>
                                        <p:tgtEl>
                                          <p:spTgt spid="173064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7156" name="Picture 4" descr="untitle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1981200"/>
            <a:ext cx="8458200" cy="26812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1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Statistical Reasoning</a:t>
            </a:r>
          </a:p>
        </p:txBody>
      </p:sp>
      <p:sp>
        <p:nvSpPr>
          <p:cNvPr id="1781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Measures of variation</a:t>
            </a:r>
          </a:p>
          <a:p>
            <a:pPr lvl="1"/>
            <a:r>
              <a:rPr lang="en-US"/>
              <a:t>Range</a:t>
            </a:r>
          </a:p>
          <a:p>
            <a:pPr lvl="1"/>
            <a:r>
              <a:rPr lang="en-US"/>
              <a:t>Variance and Standard Deviation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8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1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781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1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781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/>
              <a:t>Why The Need for a Psychological Science?</a:t>
            </a:r>
          </a:p>
        </p:txBody>
      </p:sp>
      <p:sp>
        <p:nvSpPr>
          <p:cNvPr id="1105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Limits of intuition and common sense</a:t>
            </a:r>
          </a:p>
          <a:p>
            <a:r>
              <a:rPr lang="en-US"/>
              <a:t>     1. Hindsight bias</a:t>
            </a:r>
          </a:p>
          <a:p>
            <a:r>
              <a:rPr lang="en-US"/>
              <a:t>     2. Overconfidence</a:t>
            </a:r>
          </a:p>
          <a:p>
            <a:pPr>
              <a:buFontTx/>
              <a:buNone/>
            </a:pPr>
            <a:r>
              <a:rPr lang="en-US"/>
              <a:t>We will come back to these later.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05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05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05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05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24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Standard Deviation</a:t>
            </a:r>
          </a:p>
        </p:txBody>
      </p:sp>
      <p:sp>
        <p:nvSpPr>
          <p:cNvPr id="184325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2057400" cy="685800"/>
          </a:xfrm>
        </p:spPr>
        <p:txBody>
          <a:bodyPr/>
          <a:lstStyle/>
          <a:p>
            <a:pPr algn="ctr">
              <a:lnSpc>
                <a:spcPct val="80000"/>
              </a:lnSpc>
              <a:buFontTx/>
              <a:buNone/>
            </a:pPr>
            <a:r>
              <a:rPr lang="en-US" sz="2400"/>
              <a:t>Punt </a:t>
            </a:r>
          </a:p>
          <a:p>
            <a:pPr algn="ctr">
              <a:lnSpc>
                <a:spcPct val="80000"/>
              </a:lnSpc>
              <a:buFontTx/>
              <a:buNone/>
            </a:pPr>
            <a:r>
              <a:rPr lang="en-US" sz="2400"/>
              <a:t>Distance</a:t>
            </a:r>
          </a:p>
        </p:txBody>
      </p:sp>
      <p:sp>
        <p:nvSpPr>
          <p:cNvPr id="184327" name="Text Box 7"/>
          <p:cNvSpPr txBox="1">
            <a:spLocks noChangeArrowheads="1"/>
          </p:cNvSpPr>
          <p:nvPr/>
        </p:nvSpPr>
        <p:spPr bwMode="auto">
          <a:xfrm>
            <a:off x="2895600" y="1676400"/>
            <a:ext cx="11430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184328" name="Text Box 8"/>
          <p:cNvSpPr txBox="1">
            <a:spLocks noChangeArrowheads="1"/>
          </p:cNvSpPr>
          <p:nvPr/>
        </p:nvSpPr>
        <p:spPr bwMode="auto">
          <a:xfrm>
            <a:off x="2743200" y="1600200"/>
            <a:ext cx="1522413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en-US" sz="2000"/>
              <a:t>Deviation</a:t>
            </a:r>
          </a:p>
          <a:p>
            <a:pPr algn="ctr"/>
            <a:r>
              <a:rPr lang="en-US" sz="2000"/>
              <a:t>From Mean</a:t>
            </a:r>
          </a:p>
        </p:txBody>
      </p:sp>
      <p:sp>
        <p:nvSpPr>
          <p:cNvPr id="184329" name="Text Box 9"/>
          <p:cNvSpPr txBox="1">
            <a:spLocks noChangeArrowheads="1"/>
          </p:cNvSpPr>
          <p:nvPr/>
        </p:nvSpPr>
        <p:spPr bwMode="auto">
          <a:xfrm>
            <a:off x="5026025" y="1530350"/>
            <a:ext cx="142875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n-US" sz="2400"/>
              <a:t>Deviation </a:t>
            </a:r>
          </a:p>
          <a:p>
            <a:pPr algn="ctr"/>
            <a:r>
              <a:rPr lang="en-US" sz="2400"/>
              <a:t>Squared</a:t>
            </a:r>
          </a:p>
        </p:txBody>
      </p:sp>
      <p:sp>
        <p:nvSpPr>
          <p:cNvPr id="184330" name="Text Box 10"/>
          <p:cNvSpPr txBox="1">
            <a:spLocks noChangeArrowheads="1"/>
          </p:cNvSpPr>
          <p:nvPr/>
        </p:nvSpPr>
        <p:spPr bwMode="auto">
          <a:xfrm>
            <a:off x="1228725" y="2444750"/>
            <a:ext cx="469900" cy="2647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n-US" sz="2400"/>
              <a:t>36</a:t>
            </a:r>
          </a:p>
          <a:p>
            <a:pPr algn="ctr"/>
            <a:endParaRPr lang="en-US" sz="2400"/>
          </a:p>
          <a:p>
            <a:pPr algn="ctr"/>
            <a:r>
              <a:rPr lang="en-US" sz="2400"/>
              <a:t>38</a:t>
            </a:r>
          </a:p>
          <a:p>
            <a:pPr algn="ctr"/>
            <a:endParaRPr lang="en-US" sz="2400"/>
          </a:p>
          <a:p>
            <a:pPr algn="ctr"/>
            <a:r>
              <a:rPr lang="en-US" sz="2400"/>
              <a:t>41</a:t>
            </a:r>
          </a:p>
          <a:p>
            <a:pPr algn="ctr"/>
            <a:endParaRPr lang="en-US" sz="2400"/>
          </a:p>
          <a:p>
            <a:pPr algn="ctr"/>
            <a:r>
              <a:rPr lang="en-US" sz="2400"/>
              <a:t>45</a:t>
            </a:r>
          </a:p>
        </p:txBody>
      </p:sp>
      <p:sp>
        <p:nvSpPr>
          <p:cNvPr id="184331" name="Text Box 11"/>
          <p:cNvSpPr txBox="1">
            <a:spLocks noChangeArrowheads="1"/>
          </p:cNvSpPr>
          <p:nvPr/>
        </p:nvSpPr>
        <p:spPr bwMode="auto">
          <a:xfrm>
            <a:off x="3276600" y="2444750"/>
            <a:ext cx="530225" cy="2647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400"/>
              <a:t>-4</a:t>
            </a:r>
          </a:p>
          <a:p>
            <a:endParaRPr lang="en-US" sz="2400"/>
          </a:p>
          <a:p>
            <a:r>
              <a:rPr lang="en-US" sz="2400"/>
              <a:t>-2</a:t>
            </a:r>
          </a:p>
          <a:p>
            <a:endParaRPr lang="en-US" sz="2400"/>
          </a:p>
          <a:p>
            <a:r>
              <a:rPr lang="en-US" sz="2400"/>
              <a:t>+1</a:t>
            </a:r>
          </a:p>
          <a:p>
            <a:endParaRPr lang="en-US" sz="2400"/>
          </a:p>
          <a:p>
            <a:r>
              <a:rPr lang="en-US" sz="2400"/>
              <a:t>+5</a:t>
            </a:r>
          </a:p>
        </p:txBody>
      </p:sp>
      <p:sp>
        <p:nvSpPr>
          <p:cNvPr id="184332" name="Text Box 12"/>
          <p:cNvSpPr txBox="1">
            <a:spLocks noChangeArrowheads="1"/>
          </p:cNvSpPr>
          <p:nvPr/>
        </p:nvSpPr>
        <p:spPr bwMode="auto">
          <a:xfrm>
            <a:off x="5588000" y="2417763"/>
            <a:ext cx="469900" cy="301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n-US" sz="2400"/>
              <a:t>16</a:t>
            </a:r>
          </a:p>
          <a:p>
            <a:pPr algn="ctr"/>
            <a:endParaRPr lang="en-US" sz="2400"/>
          </a:p>
          <a:p>
            <a:pPr algn="ctr"/>
            <a:r>
              <a:rPr lang="en-US" sz="2400"/>
              <a:t>4</a:t>
            </a:r>
          </a:p>
          <a:p>
            <a:pPr algn="ctr"/>
            <a:endParaRPr lang="en-US" sz="2400"/>
          </a:p>
          <a:p>
            <a:pPr algn="ctr"/>
            <a:r>
              <a:rPr lang="en-US" sz="2400"/>
              <a:t>1</a:t>
            </a:r>
          </a:p>
          <a:p>
            <a:pPr algn="ctr"/>
            <a:endParaRPr lang="en-US" sz="2400"/>
          </a:p>
          <a:p>
            <a:pPr algn="ctr"/>
            <a:r>
              <a:rPr lang="en-US" sz="2400" u="sng"/>
              <a:t>25</a:t>
            </a:r>
          </a:p>
          <a:p>
            <a:pPr algn="ctr"/>
            <a:r>
              <a:rPr lang="en-US" sz="2400"/>
              <a:t>46</a:t>
            </a:r>
          </a:p>
        </p:txBody>
      </p:sp>
      <p:sp>
        <p:nvSpPr>
          <p:cNvPr id="184333" name="Text Box 13"/>
          <p:cNvSpPr txBox="1">
            <a:spLocks noChangeArrowheads="1"/>
          </p:cNvSpPr>
          <p:nvPr/>
        </p:nvSpPr>
        <p:spPr bwMode="auto">
          <a:xfrm>
            <a:off x="1066800" y="5334000"/>
            <a:ext cx="1123950" cy="118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400"/>
              <a:t>Mean =</a:t>
            </a:r>
          </a:p>
          <a:p>
            <a:r>
              <a:rPr lang="en-US" sz="2400"/>
              <a:t>160/4=</a:t>
            </a:r>
          </a:p>
          <a:p>
            <a:r>
              <a:rPr lang="en-US" sz="2400"/>
              <a:t>40 yds.</a:t>
            </a:r>
          </a:p>
        </p:txBody>
      </p:sp>
      <p:sp>
        <p:nvSpPr>
          <p:cNvPr id="184334" name="Text Box 14"/>
          <p:cNvSpPr txBox="1">
            <a:spLocks noChangeArrowheads="1"/>
          </p:cNvSpPr>
          <p:nvPr/>
        </p:nvSpPr>
        <p:spPr bwMode="auto">
          <a:xfrm>
            <a:off x="5715000" y="5492750"/>
            <a:ext cx="1666875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400"/>
              <a:t>46/4=11.5=</a:t>
            </a:r>
          </a:p>
          <a:p>
            <a:r>
              <a:rPr lang="en-US" sz="2400"/>
              <a:t>Variance</a:t>
            </a:r>
          </a:p>
        </p:txBody>
      </p:sp>
      <p:sp>
        <p:nvSpPr>
          <p:cNvPr id="184335" name="Text Box 15"/>
          <p:cNvSpPr txBox="1">
            <a:spLocks noChangeArrowheads="1"/>
          </p:cNvSpPr>
          <p:nvPr/>
        </p:nvSpPr>
        <p:spPr bwMode="auto">
          <a:xfrm>
            <a:off x="6705600" y="2209800"/>
            <a:ext cx="2017713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3600"/>
              <a:t>Std. dev.=</a:t>
            </a:r>
          </a:p>
        </p:txBody>
      </p:sp>
      <p:sp>
        <p:nvSpPr>
          <p:cNvPr id="184336" name="Text Box 16"/>
          <p:cNvSpPr txBox="1">
            <a:spLocks noChangeArrowheads="1"/>
          </p:cNvSpPr>
          <p:nvPr/>
        </p:nvSpPr>
        <p:spPr bwMode="auto">
          <a:xfrm>
            <a:off x="7772400" y="3124200"/>
            <a:ext cx="184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lang="en-US"/>
          </a:p>
        </p:txBody>
      </p:sp>
      <p:grpSp>
        <p:nvGrpSpPr>
          <p:cNvPr id="184337" name="Group 17"/>
          <p:cNvGrpSpPr>
            <a:grpSpLocks/>
          </p:cNvGrpSpPr>
          <p:nvPr/>
        </p:nvGrpSpPr>
        <p:grpSpPr bwMode="auto">
          <a:xfrm>
            <a:off x="6705600" y="3124200"/>
            <a:ext cx="2036763" cy="519113"/>
            <a:chOff x="4176" y="1968"/>
            <a:chExt cx="1283" cy="327"/>
          </a:xfrm>
        </p:grpSpPr>
        <p:sp>
          <p:nvSpPr>
            <p:cNvPr id="184338" name="Text Box 18"/>
            <p:cNvSpPr txBox="1">
              <a:spLocks noChangeArrowheads="1"/>
            </p:cNvSpPr>
            <p:nvPr/>
          </p:nvSpPr>
          <p:spPr bwMode="auto">
            <a:xfrm>
              <a:off x="4363" y="1968"/>
              <a:ext cx="1096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eaLnBrk="1" hangingPunct="1"/>
              <a:r>
                <a:rPr lang="en-US" sz="2800">
                  <a:latin typeface="Arial" charset="0"/>
                </a:rPr>
                <a:t>variance=</a:t>
              </a:r>
            </a:p>
          </p:txBody>
        </p:sp>
        <p:grpSp>
          <p:nvGrpSpPr>
            <p:cNvPr id="184339" name="Group 19"/>
            <p:cNvGrpSpPr>
              <a:grpSpLocks/>
            </p:cNvGrpSpPr>
            <p:nvPr/>
          </p:nvGrpSpPr>
          <p:grpSpPr bwMode="auto">
            <a:xfrm>
              <a:off x="4176" y="2007"/>
              <a:ext cx="1104" cy="240"/>
              <a:chOff x="4176" y="2016"/>
              <a:chExt cx="1104" cy="240"/>
            </a:xfrm>
          </p:grpSpPr>
          <p:sp>
            <p:nvSpPr>
              <p:cNvPr id="184340" name="Line 20"/>
              <p:cNvSpPr>
                <a:spLocks noChangeShapeType="1"/>
              </p:cNvSpPr>
              <p:nvPr/>
            </p:nvSpPr>
            <p:spPr bwMode="auto">
              <a:xfrm>
                <a:off x="4320" y="2016"/>
                <a:ext cx="960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4341" name="Line 21"/>
              <p:cNvSpPr>
                <a:spLocks noChangeShapeType="1"/>
              </p:cNvSpPr>
              <p:nvPr/>
            </p:nvSpPr>
            <p:spPr bwMode="auto">
              <a:xfrm flipH="1">
                <a:off x="4272" y="2016"/>
                <a:ext cx="48" cy="24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4342" name="Line 22"/>
              <p:cNvSpPr>
                <a:spLocks noChangeShapeType="1"/>
              </p:cNvSpPr>
              <p:nvPr/>
            </p:nvSpPr>
            <p:spPr bwMode="auto">
              <a:xfrm flipH="1" flipV="1">
                <a:off x="4176" y="2112"/>
                <a:ext cx="96" cy="144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</p:grpSp>
      </p:grpSp>
      <p:sp>
        <p:nvSpPr>
          <p:cNvPr id="184343" name="Text Box 23"/>
          <p:cNvSpPr txBox="1">
            <a:spLocks noChangeArrowheads="1"/>
          </p:cNvSpPr>
          <p:nvPr/>
        </p:nvSpPr>
        <p:spPr bwMode="auto">
          <a:xfrm>
            <a:off x="7451725" y="4087813"/>
            <a:ext cx="184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lang="en-US"/>
          </a:p>
        </p:txBody>
      </p:sp>
      <p:grpSp>
        <p:nvGrpSpPr>
          <p:cNvPr id="184344" name="Group 24"/>
          <p:cNvGrpSpPr>
            <a:grpSpLocks/>
          </p:cNvGrpSpPr>
          <p:nvPr/>
        </p:nvGrpSpPr>
        <p:grpSpPr bwMode="auto">
          <a:xfrm>
            <a:off x="6781800" y="4191000"/>
            <a:ext cx="2386013" cy="533400"/>
            <a:chOff x="4272" y="2640"/>
            <a:chExt cx="1503" cy="336"/>
          </a:xfrm>
        </p:grpSpPr>
        <p:grpSp>
          <p:nvGrpSpPr>
            <p:cNvPr id="184345" name="Group 25"/>
            <p:cNvGrpSpPr>
              <a:grpSpLocks/>
            </p:cNvGrpSpPr>
            <p:nvPr/>
          </p:nvGrpSpPr>
          <p:grpSpPr bwMode="auto">
            <a:xfrm>
              <a:off x="4272" y="2640"/>
              <a:ext cx="624" cy="240"/>
              <a:chOff x="4176" y="2016"/>
              <a:chExt cx="1104" cy="240"/>
            </a:xfrm>
          </p:grpSpPr>
          <p:sp>
            <p:nvSpPr>
              <p:cNvPr id="184346" name="Line 26"/>
              <p:cNvSpPr>
                <a:spLocks noChangeShapeType="1"/>
              </p:cNvSpPr>
              <p:nvPr/>
            </p:nvSpPr>
            <p:spPr bwMode="auto">
              <a:xfrm>
                <a:off x="4320" y="2016"/>
                <a:ext cx="960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4347" name="Line 27"/>
              <p:cNvSpPr>
                <a:spLocks noChangeShapeType="1"/>
              </p:cNvSpPr>
              <p:nvPr/>
            </p:nvSpPr>
            <p:spPr bwMode="auto">
              <a:xfrm flipH="1">
                <a:off x="4272" y="2016"/>
                <a:ext cx="48" cy="24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4348" name="Line 28"/>
              <p:cNvSpPr>
                <a:spLocks noChangeShapeType="1"/>
              </p:cNvSpPr>
              <p:nvPr/>
            </p:nvSpPr>
            <p:spPr bwMode="auto">
              <a:xfrm flipH="1" flipV="1">
                <a:off x="4176" y="2112"/>
                <a:ext cx="96" cy="144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184349" name="Text Box 29"/>
            <p:cNvSpPr txBox="1">
              <a:spLocks noChangeArrowheads="1"/>
            </p:cNvSpPr>
            <p:nvPr/>
          </p:nvSpPr>
          <p:spPr bwMode="auto">
            <a:xfrm>
              <a:off x="4368" y="2649"/>
              <a:ext cx="1407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eaLnBrk="1" hangingPunct="1"/>
              <a:r>
                <a:rPr lang="en-US" sz="2800">
                  <a:latin typeface="Arial" charset="0"/>
                </a:rPr>
                <a:t>11.5=3.4 yds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843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843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843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843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8433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8433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1843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843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18433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1843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843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843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843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1843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18433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1843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5" dur="500"/>
                                        <p:tgtEl>
                                          <p:spTgt spid="1843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0" dur="500"/>
                                        <p:tgtEl>
                                          <p:spTgt spid="1843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5" dur="500"/>
                                        <p:tgtEl>
                                          <p:spTgt spid="18433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0" dur="500"/>
                                        <p:tgtEl>
                                          <p:spTgt spid="18433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5" dur="500"/>
                                        <p:tgtEl>
                                          <p:spTgt spid="18433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0" dur="500"/>
                                        <p:tgtEl>
                                          <p:spTgt spid="18433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5" dur="500"/>
                                        <p:tgtEl>
                                          <p:spTgt spid="1843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0" dur="500"/>
                                        <p:tgtEl>
                                          <p:spTgt spid="1843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5" dur="500"/>
                                        <p:tgtEl>
                                          <p:spTgt spid="1843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0" dur="500"/>
                                        <p:tgtEl>
                                          <p:spTgt spid="1843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5" dur="500"/>
                                        <p:tgtEl>
                                          <p:spTgt spid="1843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3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Statistical Reasoning</a:t>
            </a:r>
          </a:p>
        </p:txBody>
      </p:sp>
      <p:sp>
        <p:nvSpPr>
          <p:cNvPr id="1863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8229600" cy="2362200"/>
          </a:xfrm>
        </p:spPr>
        <p:txBody>
          <a:bodyPr/>
          <a:lstStyle/>
          <a:p>
            <a:pPr>
              <a:buFontTx/>
              <a:buNone/>
            </a:pPr>
            <a:r>
              <a:rPr lang="en-US"/>
              <a:t>A. Describing data</a:t>
            </a:r>
          </a:p>
          <a:p>
            <a:pPr>
              <a:buFontTx/>
              <a:buNone/>
            </a:pPr>
            <a:r>
              <a:rPr lang="en-US"/>
              <a:t>B. Measures of central tendency</a:t>
            </a:r>
          </a:p>
          <a:p>
            <a:pPr>
              <a:buFontTx/>
              <a:buNone/>
            </a:pPr>
            <a:r>
              <a:rPr lang="en-US"/>
              <a:t>C. Measures of variation</a:t>
            </a:r>
          </a:p>
          <a:p>
            <a:pPr>
              <a:buFontTx/>
              <a:buNone/>
            </a:pPr>
            <a:r>
              <a:rPr lang="en-US"/>
              <a:t>D. Characteristics of the normal curve</a:t>
            </a:r>
          </a:p>
          <a:p>
            <a:pPr>
              <a:buFontTx/>
              <a:buNone/>
            </a:pPr>
            <a:endParaRPr lang="en-US"/>
          </a:p>
        </p:txBody>
      </p:sp>
      <p:pic>
        <p:nvPicPr>
          <p:cNvPr id="186372" name="Picture 4" descr="untitle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5000" y="3868738"/>
            <a:ext cx="5257800" cy="298926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3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863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3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863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3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863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3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863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1863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3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Statistical Reasoning</a:t>
            </a:r>
          </a:p>
        </p:txBody>
      </p:sp>
      <p:sp>
        <p:nvSpPr>
          <p:cNvPr id="1873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Tx/>
              <a:buNone/>
            </a:pPr>
            <a:r>
              <a:rPr lang="en-US"/>
              <a:t> Inference</a:t>
            </a:r>
          </a:p>
          <a:p>
            <a:pPr>
              <a:buFontTx/>
              <a:buNone/>
            </a:pPr>
            <a:r>
              <a:rPr lang="en-US"/>
              <a:t>     1. Does the sample represent the pop.?</a:t>
            </a:r>
          </a:p>
          <a:p>
            <a:pPr>
              <a:buFontTx/>
              <a:buNone/>
            </a:pPr>
            <a:r>
              <a:rPr lang="en-US"/>
              <a:t>          a. Non-biased sample-good</a:t>
            </a:r>
          </a:p>
          <a:p>
            <a:pPr>
              <a:buFontTx/>
              <a:buNone/>
            </a:pPr>
            <a:r>
              <a:rPr lang="en-US"/>
              <a:t>          b. Low variability-good</a:t>
            </a:r>
          </a:p>
          <a:p>
            <a:pPr>
              <a:buFontTx/>
              <a:buNone/>
            </a:pPr>
            <a:r>
              <a:rPr lang="en-US"/>
              <a:t>          c. Larger samples-good</a:t>
            </a:r>
          </a:p>
          <a:p>
            <a:pPr>
              <a:buFontTx/>
              <a:buNone/>
            </a:pP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3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873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3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873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3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873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3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873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3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873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4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Statistical Reasoning</a:t>
            </a:r>
          </a:p>
        </p:txBody>
      </p:sp>
      <p:sp>
        <p:nvSpPr>
          <p:cNvPr id="1884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Tx/>
              <a:buNone/>
            </a:pPr>
            <a:r>
              <a:rPr lang="en-US"/>
              <a:t>2. Are differences between groups statistically significant?</a:t>
            </a:r>
          </a:p>
          <a:p>
            <a:pPr>
              <a:buFontTx/>
              <a:buNone/>
            </a:pPr>
            <a:r>
              <a:rPr lang="en-US"/>
              <a:t>          a. Big differences-good</a:t>
            </a:r>
          </a:p>
          <a:p>
            <a:pPr>
              <a:buFontTx/>
              <a:buNone/>
            </a:pPr>
            <a:r>
              <a:rPr lang="en-US"/>
              <a:t>          b. Low variability-good</a:t>
            </a:r>
          </a:p>
          <a:p>
            <a:pPr>
              <a:buFontTx/>
              <a:buNone/>
            </a:pPr>
            <a:r>
              <a:rPr lang="en-US"/>
              <a:t>          c. Big groups-good</a:t>
            </a:r>
          </a:p>
          <a:p>
            <a:pPr>
              <a:buFontTx/>
              <a:buNone/>
            </a:pP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4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884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4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884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4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884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4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884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4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F.A.Q.’s</a:t>
            </a:r>
          </a:p>
        </p:txBody>
      </p:sp>
      <p:sp>
        <p:nvSpPr>
          <p:cNvPr id="1904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609600" indent="-609600">
              <a:lnSpc>
                <a:spcPct val="90000"/>
              </a:lnSpc>
            </a:pPr>
            <a:r>
              <a:rPr lang="en-US"/>
              <a:t>A. Can lab expts illuminate real life?</a:t>
            </a:r>
          </a:p>
          <a:p>
            <a:pPr marL="609600" indent="-609600">
              <a:lnSpc>
                <a:spcPct val="90000"/>
              </a:lnSpc>
            </a:pPr>
            <a:r>
              <a:rPr lang="en-US"/>
              <a:t>B. Does behavior depend on one’s culture?</a:t>
            </a:r>
          </a:p>
          <a:p>
            <a:pPr marL="609600" indent="-609600">
              <a:lnSpc>
                <a:spcPct val="90000"/>
              </a:lnSpc>
            </a:pPr>
            <a:r>
              <a:rPr lang="en-US"/>
              <a:t>C. Does behavior vary with gender?</a:t>
            </a:r>
          </a:p>
          <a:p>
            <a:pPr marL="609600" indent="-609600">
              <a:lnSpc>
                <a:spcPct val="90000"/>
              </a:lnSpc>
            </a:pPr>
            <a:r>
              <a:rPr lang="en-US"/>
              <a:t>D. Why do psychologists study animals?</a:t>
            </a:r>
          </a:p>
          <a:p>
            <a:pPr marL="609600" indent="-609600">
              <a:lnSpc>
                <a:spcPct val="90000"/>
              </a:lnSpc>
            </a:pPr>
            <a:r>
              <a:rPr lang="en-US"/>
              <a:t>E. Is it ethical to experiment on animals?</a:t>
            </a:r>
          </a:p>
          <a:p>
            <a:pPr marL="609600" indent="-609600">
              <a:lnSpc>
                <a:spcPct val="90000"/>
              </a:lnSpc>
            </a:pPr>
            <a:r>
              <a:rPr lang="en-US"/>
              <a:t>F. Is it ethical to experiment on people?</a:t>
            </a:r>
          </a:p>
          <a:p>
            <a:pPr marL="609600" indent="-609600">
              <a:lnSpc>
                <a:spcPct val="90000"/>
              </a:lnSpc>
            </a:pPr>
            <a:r>
              <a:rPr lang="en-US"/>
              <a:t>G. Is psychology free of value judgments?</a:t>
            </a:r>
          </a:p>
          <a:p>
            <a:pPr marL="609600" indent="-609600">
              <a:lnSpc>
                <a:spcPct val="90000"/>
              </a:lnSpc>
            </a:pPr>
            <a:r>
              <a:rPr lang="en-US"/>
              <a:t>H. Is psychology potentially dangerous?</a:t>
            </a:r>
          </a:p>
          <a:p>
            <a:pPr marL="609600" indent="-609600">
              <a:lnSpc>
                <a:spcPct val="90000"/>
              </a:lnSpc>
              <a:buFontTx/>
              <a:buNone/>
            </a:pP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4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904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4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904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4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904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4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904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4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904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46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9046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46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9046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46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9046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4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F.A.Q.s</a:t>
            </a:r>
          </a:p>
        </p:txBody>
      </p:sp>
      <p:sp>
        <p:nvSpPr>
          <p:cNvPr id="1914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Tx/>
              <a:buNone/>
            </a:pPr>
            <a:r>
              <a:rPr lang="en-US"/>
              <a:t>F. Is it ethical to experiment on people?</a:t>
            </a:r>
          </a:p>
          <a:p>
            <a:pPr>
              <a:buFontTx/>
              <a:buNone/>
            </a:pPr>
            <a:r>
              <a:rPr lang="en-US"/>
              <a:t>    Yes, if the APA’s ethical guidelines are followed.</a:t>
            </a:r>
          </a:p>
          <a:p>
            <a:endParaRPr lang="en-US"/>
          </a:p>
        </p:txBody>
      </p:sp>
      <p:sp>
        <p:nvSpPr>
          <p:cNvPr id="191492" name="Rectangle 4"/>
          <p:cNvSpPr>
            <a:spLocks noChangeArrowheads="1"/>
          </p:cNvSpPr>
          <p:nvPr/>
        </p:nvSpPr>
        <p:spPr bwMode="auto">
          <a:xfrm>
            <a:off x="2286000" y="2833688"/>
            <a:ext cx="4572000" cy="204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3200"/>
              <a:t>     1. Informed consent</a:t>
            </a:r>
          </a:p>
          <a:p>
            <a:r>
              <a:rPr lang="en-US" sz="3200"/>
              <a:t>     2. Protection from harm</a:t>
            </a:r>
          </a:p>
          <a:p>
            <a:r>
              <a:rPr lang="en-US" sz="3200"/>
              <a:t>     3. Confidentiality</a:t>
            </a:r>
          </a:p>
          <a:p>
            <a:r>
              <a:rPr lang="en-US" sz="3200"/>
              <a:t>     4. Debriefing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4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914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49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9149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49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9149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49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9149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5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/>
              <a:t>How should participants be chosen?</a:t>
            </a:r>
          </a:p>
        </p:txBody>
      </p:sp>
      <p:sp>
        <p:nvSpPr>
          <p:cNvPr id="1925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US"/>
              <a:t>Good answers use and make clear your understanding of the terms “sample” and “population.”</a:t>
            </a:r>
          </a:p>
          <a:p>
            <a:pPr>
              <a:lnSpc>
                <a:spcPct val="90000"/>
              </a:lnSpc>
            </a:pPr>
            <a:r>
              <a:rPr lang="en-US"/>
              <a:t>Good answers </a:t>
            </a:r>
            <a:r>
              <a:rPr lang="en-US" u="sng"/>
              <a:t>explain how</a:t>
            </a:r>
            <a:r>
              <a:rPr lang="en-US"/>
              <a:t> to draw a random sample.</a:t>
            </a:r>
          </a:p>
          <a:p>
            <a:pPr>
              <a:lnSpc>
                <a:spcPct val="90000"/>
              </a:lnSpc>
            </a:pPr>
            <a:r>
              <a:rPr lang="en-US"/>
              <a:t>Ex. “All the assembly line workers for a company could be the population. I would draw a random sample of 40 of them by picking names from a hat.”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5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925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5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925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5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925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5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Create operationalized hypothesis</a:t>
            </a:r>
          </a:p>
        </p:txBody>
      </p:sp>
      <p:sp>
        <p:nvSpPr>
          <p:cNvPr id="1935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2800"/>
              <a:t>Good answers make an educated guess (“Workers who are complimented will work harder”)</a:t>
            </a:r>
          </a:p>
          <a:p>
            <a:r>
              <a:rPr lang="en-US" sz="2800"/>
              <a:t>Good answers develop specific, measurable ways to define </a:t>
            </a:r>
            <a:r>
              <a:rPr lang="en-US" sz="2800" u="sng"/>
              <a:t>compliments</a:t>
            </a:r>
            <a:r>
              <a:rPr lang="en-US" sz="2800"/>
              <a:t> and </a:t>
            </a:r>
            <a:r>
              <a:rPr lang="en-US" sz="2800" u="sng"/>
              <a:t>hard work</a:t>
            </a:r>
            <a:r>
              <a:rPr lang="en-US" sz="2800"/>
              <a:t>.</a:t>
            </a:r>
          </a:p>
          <a:p>
            <a:r>
              <a:rPr lang="en-US" sz="2800"/>
              <a:t>Ex. “10 compliments will be given at 4 specific times.” “Supervisors will give compliments from a pre-developed list.” “Hard work will be measured by using the number of items produced each hour.”</a:t>
            </a:r>
          </a:p>
          <a:p>
            <a:endParaRPr lang="en-US" sz="28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5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935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5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935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5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935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Identify IV and DV</a:t>
            </a:r>
          </a:p>
        </p:txBody>
      </p:sp>
      <p:sp>
        <p:nvSpPr>
          <p:cNvPr id="194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IV=compliments</a:t>
            </a:r>
          </a:p>
          <a:p>
            <a:r>
              <a:rPr lang="en-US"/>
              <a:t>DV=work effort</a:t>
            </a:r>
          </a:p>
          <a:p>
            <a:r>
              <a:rPr lang="en-US"/>
              <a:t>Do not propose a direction when stating the variable (“the DV is an increase in work.”)</a:t>
            </a:r>
          </a:p>
          <a:p>
            <a:r>
              <a:rPr lang="en-US"/>
              <a:t>People are </a:t>
            </a:r>
            <a:r>
              <a:rPr lang="en-US" u="sng"/>
              <a:t>never</a:t>
            </a:r>
            <a:r>
              <a:rPr lang="en-US"/>
              <a:t> the variables (“the IV is the people who get complimented.”)</a:t>
            </a:r>
          </a:p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945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945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945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945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5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Describe the Groups</a:t>
            </a:r>
          </a:p>
        </p:txBody>
      </p:sp>
      <p:sp>
        <p:nvSpPr>
          <p:cNvPr id="1955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Experimental group gets compliments.</a:t>
            </a:r>
          </a:p>
          <a:p>
            <a:r>
              <a:rPr lang="en-US"/>
              <a:t>Control group doesn’t get compliments.</a:t>
            </a:r>
          </a:p>
          <a:p>
            <a:r>
              <a:rPr lang="en-US"/>
              <a:t>Use the terms!</a:t>
            </a:r>
          </a:p>
          <a:p>
            <a:pPr>
              <a:buFontTx/>
              <a:buNone/>
            </a:pP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5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955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5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955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5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955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What psychologists study</a:t>
            </a:r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28600" y="1600200"/>
            <a:ext cx="4267200" cy="4953000"/>
          </a:xfrm>
        </p:spPr>
        <p:txBody>
          <a:bodyPr/>
          <a:lstStyle/>
          <a:p>
            <a:pPr marL="609600" indent="-609600">
              <a:buFontTx/>
              <a:buAutoNum type="arabicPeriod"/>
            </a:pPr>
            <a:r>
              <a:rPr lang="en-US" sz="2800"/>
              <a:t>Common everyday behaviors</a:t>
            </a:r>
          </a:p>
          <a:p>
            <a:pPr marL="990600" lvl="1" indent="-533400"/>
            <a:r>
              <a:rPr lang="en-US" sz="2400"/>
              <a:t>Eating, bathing, sleeping, speech patterns, ability to remember, etc. </a:t>
            </a:r>
          </a:p>
        </p:txBody>
      </p:sp>
      <p:sp>
        <p:nvSpPr>
          <p:cNvPr id="27652" name="Text Box 4"/>
          <p:cNvSpPr txBox="1">
            <a:spLocks noChangeArrowheads="1"/>
          </p:cNvSpPr>
          <p:nvPr/>
        </p:nvSpPr>
        <p:spPr bwMode="auto">
          <a:xfrm>
            <a:off x="1295400" y="3657600"/>
            <a:ext cx="61722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27654" name="AutoShape 6" descr="6726JOB_INTERVIEW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</p:spPr>
        <p:txBody>
          <a:bodyPr/>
          <a:lstStyle/>
          <a:p>
            <a:endParaRPr lang="en-US"/>
          </a:p>
        </p:txBody>
      </p:sp>
      <p:sp>
        <p:nvSpPr>
          <p:cNvPr id="27655" name="Text Box 7"/>
          <p:cNvSpPr txBox="1">
            <a:spLocks noChangeArrowheads="1"/>
          </p:cNvSpPr>
          <p:nvPr/>
        </p:nvSpPr>
        <p:spPr bwMode="auto">
          <a:xfrm>
            <a:off x="1295400" y="3810000"/>
            <a:ext cx="73152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US"/>
          </a:p>
        </p:txBody>
      </p:sp>
      <p:sp>
        <p:nvSpPr>
          <p:cNvPr id="27656" name="Rectangle 8"/>
          <p:cNvSpPr>
            <a:spLocks noChangeArrowheads="1"/>
          </p:cNvSpPr>
          <p:nvPr/>
        </p:nvSpPr>
        <p:spPr bwMode="auto">
          <a:xfrm>
            <a:off x="228600" y="4246563"/>
            <a:ext cx="4648200" cy="2611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342900" indent="-342900" eaLnBrk="1" hangingPunct="1">
              <a:spcBef>
                <a:spcPct val="30000"/>
              </a:spcBef>
              <a:buFontTx/>
              <a:buAutoNum type="arabicPeriod" startAt="2"/>
            </a:pPr>
            <a:r>
              <a:rPr lang="en-US" sz="2400"/>
              <a:t>Everyday Situations</a:t>
            </a:r>
          </a:p>
          <a:p>
            <a:pPr marL="342900" indent="-342900" eaLnBrk="1" hangingPunct="1">
              <a:spcBef>
                <a:spcPct val="30000"/>
              </a:spcBef>
            </a:pPr>
            <a:r>
              <a:rPr lang="en-US" sz="2400"/>
              <a:t>	- interview (role of appearance, gender, age, distance)</a:t>
            </a:r>
          </a:p>
          <a:p>
            <a:pPr marL="342900" indent="-342900" eaLnBrk="1" hangingPunct="1">
              <a:spcBef>
                <a:spcPct val="30000"/>
              </a:spcBef>
            </a:pPr>
            <a:r>
              <a:rPr lang="en-US" sz="2400"/>
              <a:t>	-parties (life of party vs. wallflower)</a:t>
            </a:r>
          </a:p>
          <a:p>
            <a:pPr marL="342900" indent="-342900" eaLnBrk="1" hangingPunct="1">
              <a:spcBef>
                <a:spcPct val="30000"/>
              </a:spcBef>
            </a:pPr>
            <a:r>
              <a:rPr lang="en-US" sz="2400"/>
              <a:t>      </a:t>
            </a:r>
          </a:p>
        </p:txBody>
      </p:sp>
      <p:pic>
        <p:nvPicPr>
          <p:cNvPr id="27658" name="Picture 10" descr="6726JOB_INTERVIEW"/>
          <p:cNvPicPr>
            <a:picLocks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5014913" y="1785938"/>
            <a:ext cx="3305175" cy="4124325"/>
          </a:xfrm>
          <a:noFill/>
          <a:ln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27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276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2765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76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76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6" dur="500"/>
                                        <p:tgtEl>
                                          <p:spTgt spid="2765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0" grpId="0"/>
    </p:bld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6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Confounding Variables</a:t>
            </a:r>
          </a:p>
        </p:txBody>
      </p:sp>
      <p:sp>
        <p:nvSpPr>
          <p:cNvPr id="1966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Do not confuse random assignment with random sampling.</a:t>
            </a:r>
          </a:p>
          <a:p>
            <a:r>
              <a:rPr lang="en-US"/>
              <a:t>Be reasonable!!!</a:t>
            </a:r>
          </a:p>
          <a:p>
            <a:r>
              <a:rPr lang="en-US"/>
              <a:t>“The company policy will be to have people sleep in a hotel with no TV or radio.”</a:t>
            </a:r>
          </a:p>
          <a:p>
            <a:r>
              <a:rPr lang="en-US"/>
              <a:t>“I will provide a seminar on the importance of sleep.”</a:t>
            </a:r>
          </a:p>
          <a:p>
            <a:r>
              <a:rPr lang="en-US"/>
              <a:t>“All workers must be paid the same.”</a:t>
            </a:r>
          </a:p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6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966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6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966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6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966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6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966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6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966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763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92138"/>
            <a:ext cx="9144000" cy="5672137"/>
          </a:xfrm>
          <a:prstGeom prst="rect">
            <a:avLst/>
          </a:prstGeom>
          <a:noFill/>
          <a:ln w="9525"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amwork">
  <a:themeElements>
    <a:clrScheme name="Teamwork 4">
      <a:dk1>
        <a:srgbClr val="006E6B"/>
      </a:dk1>
      <a:lt1>
        <a:srgbClr val="FFFFFF"/>
      </a:lt1>
      <a:dk2>
        <a:srgbClr val="006666"/>
      </a:dk2>
      <a:lt2>
        <a:srgbClr val="B9EFEE"/>
      </a:lt2>
      <a:accent1>
        <a:srgbClr val="33CCCC"/>
      </a:accent1>
      <a:accent2>
        <a:srgbClr val="6AB475"/>
      </a:accent2>
      <a:accent3>
        <a:srgbClr val="AAB8B8"/>
      </a:accent3>
      <a:accent4>
        <a:srgbClr val="DADADA"/>
      </a:accent4>
      <a:accent5>
        <a:srgbClr val="ADE2E2"/>
      </a:accent5>
      <a:accent6>
        <a:srgbClr val="5FA369"/>
      </a:accent6>
      <a:hlink>
        <a:srgbClr val="00FF99"/>
      </a:hlink>
      <a:folHlink>
        <a:srgbClr val="CCFF66"/>
      </a:folHlink>
    </a:clrScheme>
    <a:fontScheme name="Teamwork">
      <a:majorFont>
        <a:latin typeface="Garamond"/>
        <a:ea typeface=""/>
        <a:cs typeface=""/>
      </a:majorFont>
      <a:minorFont>
        <a:latin typeface="Garamond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Garamond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Garamond" pitchFamily="18" charset="0"/>
          </a:defRPr>
        </a:defPPr>
      </a:lstStyle>
    </a:lnDef>
  </a:objectDefaults>
  <a:extraClrSchemeLst>
    <a:extraClrScheme>
      <a:clrScheme name="Teamwork 1">
        <a:dk1>
          <a:srgbClr val="000078"/>
        </a:dk1>
        <a:lt1>
          <a:srgbClr val="FFFFFF"/>
        </a:lt1>
        <a:dk2>
          <a:srgbClr val="000066"/>
        </a:dk2>
        <a:lt2>
          <a:srgbClr val="CCECFF"/>
        </a:lt2>
        <a:accent1>
          <a:srgbClr val="0099CC"/>
        </a:accent1>
        <a:accent2>
          <a:srgbClr val="008080"/>
        </a:accent2>
        <a:accent3>
          <a:srgbClr val="AAAAB8"/>
        </a:accent3>
        <a:accent4>
          <a:srgbClr val="DADADA"/>
        </a:accent4>
        <a:accent5>
          <a:srgbClr val="AACAE2"/>
        </a:accent5>
        <a:accent6>
          <a:srgbClr val="007373"/>
        </a:accent6>
        <a:hlink>
          <a:srgbClr val="00FFCC"/>
        </a:hlink>
        <a:folHlink>
          <a:srgbClr val="66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eamwork 2">
        <a:dk1>
          <a:srgbClr val="0000A6"/>
        </a:dk1>
        <a:lt1>
          <a:srgbClr val="FFFFFF"/>
        </a:lt1>
        <a:dk2>
          <a:srgbClr val="000099"/>
        </a:dk2>
        <a:lt2>
          <a:srgbClr val="CCFFFF"/>
        </a:lt2>
        <a:accent1>
          <a:srgbClr val="00CCFF"/>
        </a:accent1>
        <a:accent2>
          <a:srgbClr val="FFE701"/>
        </a:accent2>
        <a:accent3>
          <a:srgbClr val="AAAACA"/>
        </a:accent3>
        <a:accent4>
          <a:srgbClr val="DADADA"/>
        </a:accent4>
        <a:accent5>
          <a:srgbClr val="AAE2FF"/>
        </a:accent5>
        <a:accent6>
          <a:srgbClr val="E7D101"/>
        </a:accent6>
        <a:hlink>
          <a:srgbClr val="FFCC66"/>
        </a:hlink>
        <a:folHlink>
          <a:srgbClr val="00CA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eamwork 3">
        <a:dk1>
          <a:srgbClr val="000000"/>
        </a:dk1>
        <a:lt1>
          <a:srgbClr val="E0EBF6"/>
        </a:lt1>
        <a:dk2>
          <a:srgbClr val="77A4AF"/>
        </a:dk2>
        <a:lt2>
          <a:srgbClr val="F3F7FB"/>
        </a:lt2>
        <a:accent1>
          <a:srgbClr val="B9C4D7"/>
        </a:accent1>
        <a:accent2>
          <a:srgbClr val="B1A1C5"/>
        </a:accent2>
        <a:accent3>
          <a:srgbClr val="EDF3FA"/>
        </a:accent3>
        <a:accent4>
          <a:srgbClr val="000000"/>
        </a:accent4>
        <a:accent5>
          <a:srgbClr val="D9DEE8"/>
        </a:accent5>
        <a:accent6>
          <a:srgbClr val="A091B2"/>
        </a:accent6>
        <a:hlink>
          <a:srgbClr val="3F2FB5"/>
        </a:hlink>
        <a:folHlink>
          <a:srgbClr val="318944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amwork 4">
        <a:dk1>
          <a:srgbClr val="006E6B"/>
        </a:dk1>
        <a:lt1>
          <a:srgbClr val="FFFFFF"/>
        </a:lt1>
        <a:dk2>
          <a:srgbClr val="006666"/>
        </a:dk2>
        <a:lt2>
          <a:srgbClr val="B9EFEE"/>
        </a:lt2>
        <a:accent1>
          <a:srgbClr val="33CCCC"/>
        </a:accent1>
        <a:accent2>
          <a:srgbClr val="6AB475"/>
        </a:accent2>
        <a:accent3>
          <a:srgbClr val="AAB8B8"/>
        </a:accent3>
        <a:accent4>
          <a:srgbClr val="DADADA"/>
        </a:accent4>
        <a:accent5>
          <a:srgbClr val="ADE2E2"/>
        </a:accent5>
        <a:accent6>
          <a:srgbClr val="5FA369"/>
        </a:accent6>
        <a:hlink>
          <a:srgbClr val="00FF99"/>
        </a:hlink>
        <a:folHlink>
          <a:srgbClr val="CCFF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eamwork 5">
        <a:dk1>
          <a:srgbClr val="8ABA8D"/>
        </a:dk1>
        <a:lt1>
          <a:srgbClr val="FFFFFF"/>
        </a:lt1>
        <a:dk2>
          <a:srgbClr val="6FB56D"/>
        </a:dk2>
        <a:lt2>
          <a:srgbClr val="DCF1F4"/>
        </a:lt2>
        <a:accent1>
          <a:srgbClr val="2E7E2E"/>
        </a:accent1>
        <a:accent2>
          <a:srgbClr val="25735D"/>
        </a:accent2>
        <a:accent3>
          <a:srgbClr val="BBD7BA"/>
        </a:accent3>
        <a:accent4>
          <a:srgbClr val="DADADA"/>
        </a:accent4>
        <a:accent5>
          <a:srgbClr val="ADC0AD"/>
        </a:accent5>
        <a:accent6>
          <a:srgbClr val="206853"/>
        </a:accent6>
        <a:hlink>
          <a:srgbClr val="FFFF00"/>
        </a:hlink>
        <a:folHlink>
          <a:srgbClr val="FFF4B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eamwork 6">
        <a:dk1>
          <a:srgbClr val="005400"/>
        </a:dk1>
        <a:lt1>
          <a:srgbClr val="FFFFFF"/>
        </a:lt1>
        <a:dk2>
          <a:srgbClr val="004800"/>
        </a:dk2>
        <a:lt2>
          <a:srgbClr val="D6D8C0"/>
        </a:lt2>
        <a:accent1>
          <a:srgbClr val="339933"/>
        </a:accent1>
        <a:accent2>
          <a:srgbClr val="7D8C70"/>
        </a:accent2>
        <a:accent3>
          <a:srgbClr val="AAB1AA"/>
        </a:accent3>
        <a:accent4>
          <a:srgbClr val="DADADA"/>
        </a:accent4>
        <a:accent5>
          <a:srgbClr val="ADCAAD"/>
        </a:accent5>
        <a:accent6>
          <a:srgbClr val="717E65"/>
        </a:accent6>
        <a:hlink>
          <a:srgbClr val="CCCC00"/>
        </a:hlink>
        <a:folHlink>
          <a:srgbClr val="85B3B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eamwork 7">
        <a:dk1>
          <a:srgbClr val="000000"/>
        </a:dk1>
        <a:lt1>
          <a:srgbClr val="F5F0BD"/>
        </a:lt1>
        <a:dk2>
          <a:srgbClr val="BD9D69"/>
        </a:dk2>
        <a:lt2>
          <a:srgbClr val="FFFFCC"/>
        </a:lt2>
        <a:accent1>
          <a:srgbClr val="CDBB77"/>
        </a:accent1>
        <a:accent2>
          <a:srgbClr val="F8EBD0"/>
        </a:accent2>
        <a:accent3>
          <a:srgbClr val="F9F6DB"/>
        </a:accent3>
        <a:accent4>
          <a:srgbClr val="000000"/>
        </a:accent4>
        <a:accent5>
          <a:srgbClr val="E3DABD"/>
        </a:accent5>
        <a:accent6>
          <a:srgbClr val="E1D5BC"/>
        </a:accent6>
        <a:hlink>
          <a:srgbClr val="FF9900"/>
        </a:hlink>
        <a:folHlink>
          <a:srgbClr val="C64B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amwork 8">
        <a:dk1>
          <a:srgbClr val="000000"/>
        </a:dk1>
        <a:lt1>
          <a:srgbClr val="E2DDD4"/>
        </a:lt1>
        <a:dk2>
          <a:srgbClr val="000000"/>
        </a:dk2>
        <a:lt2>
          <a:srgbClr val="EFEBE3"/>
        </a:lt2>
        <a:accent1>
          <a:srgbClr val="F2F2F2"/>
        </a:accent1>
        <a:accent2>
          <a:srgbClr val="C4AD74"/>
        </a:accent2>
        <a:accent3>
          <a:srgbClr val="EEEBE6"/>
        </a:accent3>
        <a:accent4>
          <a:srgbClr val="000000"/>
        </a:accent4>
        <a:accent5>
          <a:srgbClr val="F7F7F7"/>
        </a:accent5>
        <a:accent6>
          <a:srgbClr val="B19C68"/>
        </a:accent6>
        <a:hlink>
          <a:srgbClr val="A46032"/>
        </a:hlink>
        <a:folHlink>
          <a:srgbClr val="8F8E7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amwork 9">
        <a:dk1>
          <a:srgbClr val="8A0000"/>
        </a:dk1>
        <a:lt1>
          <a:srgbClr val="FFFFFF"/>
        </a:lt1>
        <a:dk2>
          <a:srgbClr val="800000"/>
        </a:dk2>
        <a:lt2>
          <a:srgbClr val="FFFFCC"/>
        </a:lt2>
        <a:accent1>
          <a:srgbClr val="FF5831"/>
        </a:accent1>
        <a:accent2>
          <a:srgbClr val="C5543D"/>
        </a:accent2>
        <a:accent3>
          <a:srgbClr val="C0AAAA"/>
        </a:accent3>
        <a:accent4>
          <a:srgbClr val="DADADA"/>
        </a:accent4>
        <a:accent5>
          <a:srgbClr val="FFB4AD"/>
        </a:accent5>
        <a:accent6>
          <a:srgbClr val="B24B36"/>
        </a:accent6>
        <a:hlink>
          <a:srgbClr val="FFFFCC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Teamwork</Template>
  <TotalTime>22781</TotalTime>
  <Words>2653</Words>
  <Application>Microsoft Office PowerPoint</Application>
  <PresentationFormat>On-screen Show (4:3)</PresentationFormat>
  <Paragraphs>524</Paragraphs>
  <Slides>91</Slides>
  <Notes>3</Notes>
  <HiddenSlides>0</HiddenSlides>
  <MMClips>2</MMClips>
  <ScaleCrop>false</ScaleCrop>
  <HeadingPairs>
    <vt:vector size="8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91</vt:i4>
      </vt:variant>
    </vt:vector>
  </HeadingPairs>
  <TitlesOfParts>
    <vt:vector size="99" baseType="lpstr">
      <vt:lpstr>Arial</vt:lpstr>
      <vt:lpstr>Garamond</vt:lpstr>
      <vt:lpstr>Times New Roman</vt:lpstr>
      <vt:lpstr>Wingdings</vt:lpstr>
      <vt:lpstr>Comic Sans MS</vt:lpstr>
      <vt:lpstr>Times</vt:lpstr>
      <vt:lpstr>Teamwork</vt:lpstr>
      <vt:lpstr>Microsoft Graph Chart</vt:lpstr>
      <vt:lpstr>PSYCHOLOGY</vt:lpstr>
      <vt:lpstr>Slide 2</vt:lpstr>
      <vt:lpstr>Psychology</vt:lpstr>
      <vt:lpstr>Psychology: A Definition</vt:lpstr>
      <vt:lpstr>Slide 5</vt:lpstr>
      <vt:lpstr>98% Certainty w/o going under</vt:lpstr>
      <vt:lpstr>Slide 7</vt:lpstr>
      <vt:lpstr>Why The Need for a Psychological Science?</vt:lpstr>
      <vt:lpstr>What psychologists study</vt:lpstr>
      <vt:lpstr>What psychologists study cont.</vt:lpstr>
      <vt:lpstr>4 GOALS OF PSYCHOLOGY</vt:lpstr>
      <vt:lpstr>Psychology’s Big Issues</vt:lpstr>
      <vt:lpstr>Stability v. Change</vt:lpstr>
      <vt:lpstr>Continuity v. Discontinuity</vt:lpstr>
      <vt:lpstr>Psychology and other sciences</vt:lpstr>
      <vt:lpstr>Focus is always on??????</vt:lpstr>
      <vt:lpstr>Other sciences cont.</vt:lpstr>
      <vt:lpstr>Nature v. Nurture</vt:lpstr>
      <vt:lpstr>Psychology’s Perspectives</vt:lpstr>
      <vt:lpstr>Neuroscience Perspective</vt:lpstr>
      <vt:lpstr>Evolutionary Perspective</vt:lpstr>
      <vt:lpstr>Psychodynamic Perspective</vt:lpstr>
      <vt:lpstr>Behavioral Perspective</vt:lpstr>
      <vt:lpstr>BEHAVIORISTS</vt:lpstr>
      <vt:lpstr>Cognitive Perspective</vt:lpstr>
      <vt:lpstr>Social-Cultural Perspective</vt:lpstr>
      <vt:lpstr>Humanistic Perspective</vt:lpstr>
      <vt:lpstr>Approaches cont.</vt:lpstr>
      <vt:lpstr>Psychology’s Subfields</vt:lpstr>
      <vt:lpstr>Psychological Research Methods</vt:lpstr>
      <vt:lpstr>Psychologists Analyze Data Scientifically</vt:lpstr>
      <vt:lpstr>Guidelines cont.</vt:lpstr>
      <vt:lpstr>Hindsight Bias</vt:lpstr>
      <vt:lpstr>Overconfidence</vt:lpstr>
      <vt:lpstr>Types of Research</vt:lpstr>
      <vt:lpstr>Descriptive Research</vt:lpstr>
      <vt:lpstr>Types of Descriptive Research</vt:lpstr>
      <vt:lpstr>The Case Study</vt:lpstr>
      <vt:lpstr>The Survey Method</vt:lpstr>
      <vt:lpstr>Slide 40</vt:lpstr>
      <vt:lpstr>Why do we sample?</vt:lpstr>
      <vt:lpstr>Survey Method: The Bad</vt:lpstr>
      <vt:lpstr>Slide 43</vt:lpstr>
      <vt:lpstr>Naturalistic Observation</vt:lpstr>
      <vt:lpstr>METHODS cont.</vt:lpstr>
      <vt:lpstr>METHODS cont.</vt:lpstr>
      <vt:lpstr>Correlational Research</vt:lpstr>
      <vt:lpstr>Measured using a correlation coefficient.</vt:lpstr>
      <vt:lpstr>Slide 49</vt:lpstr>
      <vt:lpstr>Slide 50</vt:lpstr>
      <vt:lpstr>Slide 51</vt:lpstr>
      <vt:lpstr>Slide 52</vt:lpstr>
      <vt:lpstr>Slide 53</vt:lpstr>
      <vt:lpstr>Slide 54</vt:lpstr>
      <vt:lpstr>Experimental Research</vt:lpstr>
      <vt:lpstr>Steps in Designing an Experiment</vt:lpstr>
      <vt:lpstr>Slide 57</vt:lpstr>
      <vt:lpstr>Experimental Vocabulary</vt:lpstr>
      <vt:lpstr>Experimentation</vt:lpstr>
      <vt:lpstr>Eating cookies before class each day will lead to higher average scores.</vt:lpstr>
      <vt:lpstr>Eating cookies before class each day will lead to higher average scores.</vt:lpstr>
      <vt:lpstr>Eating cookies before class each day will lead to higher average scores.</vt:lpstr>
      <vt:lpstr>Slide 63</vt:lpstr>
      <vt:lpstr>Eating cookies before class each day will lead to higher average scores.</vt:lpstr>
      <vt:lpstr>Statistical Significance</vt:lpstr>
      <vt:lpstr>Replication</vt:lpstr>
      <vt:lpstr>Experimental Design Terms</vt:lpstr>
      <vt:lpstr>EXPERIMENTAL METHOD cont.</vt:lpstr>
      <vt:lpstr>EXPERIMENTAL METHOD cont.</vt:lpstr>
      <vt:lpstr>EXPERIMENTAL METHOD cont.</vt:lpstr>
      <vt:lpstr>EXPERIMENTAL METHOD cont.</vt:lpstr>
      <vt:lpstr>longitudinal studies</vt:lpstr>
      <vt:lpstr>cross-sectional studies.</vt:lpstr>
      <vt:lpstr>Analyze Results</vt:lpstr>
      <vt:lpstr>Statistical Reasoning</vt:lpstr>
      <vt:lpstr>SKEWED DISTRIBUTIONS?</vt:lpstr>
      <vt:lpstr>Central Tendency  1968 TOPPS Baseball Cards</vt:lpstr>
      <vt:lpstr>Slide 78</vt:lpstr>
      <vt:lpstr>Statistical Reasoning</vt:lpstr>
      <vt:lpstr>Standard Deviation</vt:lpstr>
      <vt:lpstr>Statistical Reasoning</vt:lpstr>
      <vt:lpstr>Statistical Reasoning</vt:lpstr>
      <vt:lpstr>Statistical Reasoning</vt:lpstr>
      <vt:lpstr>F.A.Q.’s</vt:lpstr>
      <vt:lpstr>F.A.Q.s</vt:lpstr>
      <vt:lpstr>How should participants be chosen?</vt:lpstr>
      <vt:lpstr>Create operationalized hypothesis</vt:lpstr>
      <vt:lpstr>Identify IV and DV</vt:lpstr>
      <vt:lpstr>Describe the Groups</vt:lpstr>
      <vt:lpstr>Confounding Variables</vt:lpstr>
      <vt:lpstr>Slide 91</vt:lpstr>
    </vt:vector>
  </TitlesOfParts>
  <Company>Jackson R2 Schools HS Business Labs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PSYCHOLOGY</dc:title>
  <dc:creator>jstoverink</dc:creator>
  <cp:lastModifiedBy> </cp:lastModifiedBy>
  <cp:revision>17</cp:revision>
  <dcterms:created xsi:type="dcterms:W3CDTF">2006-04-12T17:58:54Z</dcterms:created>
  <dcterms:modified xsi:type="dcterms:W3CDTF">2009-08-27T15:02:51Z</dcterms:modified>
</cp:coreProperties>
</file>